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5" r:id="rId4"/>
  </p:sldMasterIdLst>
  <p:notesMasterIdLst>
    <p:notesMasterId r:id="rId16"/>
  </p:notesMasterIdLst>
  <p:sldIdLst>
    <p:sldId id="456" r:id="rId5"/>
    <p:sldId id="445" r:id="rId6"/>
    <p:sldId id="300" r:id="rId7"/>
    <p:sldId id="362" r:id="rId8"/>
    <p:sldId id="297" r:id="rId9"/>
    <p:sldId id="446" r:id="rId10"/>
    <p:sldId id="298" r:id="rId11"/>
    <p:sldId id="447" r:id="rId12"/>
    <p:sldId id="454" r:id="rId13"/>
    <p:sldId id="448" r:id="rId14"/>
    <p:sldId id="450" r:id="rId15"/>
  </p:sldIdLst>
  <p:sldSz cx="12192000" cy="6858000"/>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936" autoAdjust="0"/>
  </p:normalViewPr>
  <p:slideViewPr>
    <p:cSldViewPr snapToGrid="0">
      <p:cViewPr varScale="1">
        <p:scale>
          <a:sx n="82" d="100"/>
          <a:sy n="82" d="100"/>
        </p:scale>
        <p:origin x="1572"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240"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5428"/>
          </a:xfrm>
          <a:prstGeom prst="rect">
            <a:avLst/>
          </a:prstGeom>
        </p:spPr>
        <p:txBody>
          <a:bodyPr vert="horz" lIns="95263" tIns="47632" rIns="95263" bIns="47632" rtlCol="0"/>
          <a:lstStyle>
            <a:lvl1pPr algn="l">
              <a:defRPr sz="1300"/>
            </a:lvl1pPr>
          </a:lstStyle>
          <a:p>
            <a:endParaRPr lang="nl-NL"/>
          </a:p>
        </p:txBody>
      </p:sp>
      <p:sp>
        <p:nvSpPr>
          <p:cNvPr id="3" name="Tijdelijke aanduiding voor datum 2"/>
          <p:cNvSpPr>
            <a:spLocks noGrp="1"/>
          </p:cNvSpPr>
          <p:nvPr>
            <p:ph type="dt" idx="1"/>
          </p:nvPr>
        </p:nvSpPr>
        <p:spPr>
          <a:xfrm>
            <a:off x="3850442" y="0"/>
            <a:ext cx="2945659" cy="495428"/>
          </a:xfrm>
          <a:prstGeom prst="rect">
            <a:avLst/>
          </a:prstGeom>
        </p:spPr>
        <p:txBody>
          <a:bodyPr vert="horz" lIns="95263" tIns="47632" rIns="95263" bIns="47632" rtlCol="0"/>
          <a:lstStyle>
            <a:lvl1pPr algn="r">
              <a:defRPr sz="1300"/>
            </a:lvl1pPr>
          </a:lstStyle>
          <a:p>
            <a:fld id="{99232327-2500-45D7-94E1-E7CBBDD1DE86}" type="datetimeFigureOut">
              <a:rPr lang="nl-NL" smtClean="0"/>
              <a:t>13-2-2024</a:t>
            </a:fld>
            <a:endParaRPr lang="nl-NL"/>
          </a:p>
        </p:txBody>
      </p:sp>
      <p:sp>
        <p:nvSpPr>
          <p:cNvPr id="4" name="Tijdelijke aanduiding voor dia-afbeelding 3"/>
          <p:cNvSpPr>
            <a:spLocks noGrp="1" noRot="1" noChangeAspect="1"/>
          </p:cNvSpPr>
          <p:nvPr>
            <p:ph type="sldImg" idx="2"/>
          </p:nvPr>
        </p:nvSpPr>
        <p:spPr>
          <a:xfrm>
            <a:off x="436563" y="1235075"/>
            <a:ext cx="5924550" cy="3332163"/>
          </a:xfrm>
          <a:prstGeom prst="rect">
            <a:avLst/>
          </a:prstGeom>
          <a:noFill/>
          <a:ln w="12700">
            <a:solidFill>
              <a:prstClr val="black"/>
            </a:solidFill>
          </a:ln>
        </p:spPr>
        <p:txBody>
          <a:bodyPr vert="horz" lIns="95263" tIns="47632" rIns="95263" bIns="47632" rtlCol="0" anchor="ctr"/>
          <a:lstStyle/>
          <a:p>
            <a:endParaRPr lang="nl-NL"/>
          </a:p>
        </p:txBody>
      </p:sp>
      <p:sp>
        <p:nvSpPr>
          <p:cNvPr id="5" name="Tijdelijke aanduiding voor notities 4"/>
          <p:cNvSpPr>
            <a:spLocks noGrp="1"/>
          </p:cNvSpPr>
          <p:nvPr>
            <p:ph type="body" sz="quarter" idx="3"/>
          </p:nvPr>
        </p:nvSpPr>
        <p:spPr>
          <a:xfrm>
            <a:off x="679768" y="4751983"/>
            <a:ext cx="5438140" cy="3887986"/>
          </a:xfrm>
          <a:prstGeom prst="rect">
            <a:avLst/>
          </a:prstGeom>
        </p:spPr>
        <p:txBody>
          <a:bodyPr vert="horz" lIns="95263" tIns="47632" rIns="95263" bIns="47632"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4"/>
            <a:ext cx="2945659" cy="495426"/>
          </a:xfrm>
          <a:prstGeom prst="rect">
            <a:avLst/>
          </a:prstGeom>
        </p:spPr>
        <p:txBody>
          <a:bodyPr vert="horz" lIns="95263" tIns="47632" rIns="95263" bIns="47632"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850442" y="9378824"/>
            <a:ext cx="2945659" cy="495426"/>
          </a:xfrm>
          <a:prstGeom prst="rect">
            <a:avLst/>
          </a:prstGeom>
        </p:spPr>
        <p:txBody>
          <a:bodyPr vert="horz" lIns="95263" tIns="47632" rIns="95263" bIns="47632" rtlCol="0" anchor="b"/>
          <a:lstStyle>
            <a:lvl1pPr algn="r">
              <a:defRPr sz="1300"/>
            </a:lvl1pPr>
          </a:lstStyle>
          <a:p>
            <a:fld id="{1AC5B40A-CFF9-4413-99DD-6F5E51EBE543}" type="slidenum">
              <a:rPr lang="nl-NL" smtClean="0"/>
              <a:t>‹nr.›</a:t>
            </a:fld>
            <a:endParaRPr lang="nl-NL"/>
          </a:p>
        </p:txBody>
      </p:sp>
    </p:spTree>
    <p:extLst>
      <p:ext uri="{BB962C8B-B14F-4D97-AF65-F5344CB8AC3E}">
        <p14:creationId xmlns:p14="http://schemas.microsoft.com/office/powerpoint/2010/main" val="2094698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Toekomstplannen, 2025</a:t>
            </a:r>
            <a:r>
              <a:rPr lang="nl-NL" b="1" baseline="0" dirty="0" smtClean="0"/>
              <a:t> </a:t>
            </a:r>
            <a:r>
              <a:rPr lang="nl-NL" baseline="0" dirty="0" smtClean="0"/>
              <a:t>=100jarig bestaan met Arcadia en SAG?</a:t>
            </a:r>
            <a:endParaRPr lang="nl-NL"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1</a:t>
            </a:fld>
            <a:endParaRPr lang="nl-NL"/>
          </a:p>
        </p:txBody>
      </p:sp>
    </p:spTree>
    <p:extLst>
      <p:ext uri="{BB962C8B-B14F-4D97-AF65-F5344CB8AC3E}">
        <p14:creationId xmlns:p14="http://schemas.microsoft.com/office/powerpoint/2010/main" val="114941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Wisseltentoonstellingen.</a:t>
            </a:r>
            <a:r>
              <a:rPr lang="nl-NL" b="1" baseline="0" dirty="0" smtClean="0"/>
              <a:t> </a:t>
            </a:r>
            <a:r>
              <a:rPr lang="nl-NL" baseline="0" dirty="0" smtClean="0"/>
              <a:t>Ook heel belangrijk voor ons, de meeste activiteiten worden er van afgeleid. Meestal 2 per jaar, een grote en een kleinere. Links gedeputeerde Kramer, rechts minister Adema.</a:t>
            </a:r>
            <a:endParaRPr lang="nl-NL"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10</a:t>
            </a:fld>
            <a:endParaRPr lang="nl-NL"/>
          </a:p>
        </p:txBody>
      </p:sp>
    </p:spTree>
    <p:extLst>
      <p:ext uri="{BB962C8B-B14F-4D97-AF65-F5344CB8AC3E}">
        <p14:creationId xmlns:p14="http://schemas.microsoft.com/office/powerpoint/2010/main" val="45486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Educatie</a:t>
            </a:r>
            <a:r>
              <a:rPr lang="nl-NL" dirty="0" smtClean="0"/>
              <a:t>, een</a:t>
            </a:r>
            <a:r>
              <a:rPr lang="nl-NL" baseline="0" dirty="0" smtClean="0"/>
              <a:t> aanbod voor kinderen, scholieren en studenten. Een breed scala aan speurtochten, lessenpakket, introducties enz.</a:t>
            </a:r>
            <a:endParaRPr lang="nl-NL"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11</a:t>
            </a:fld>
            <a:endParaRPr lang="nl-NL"/>
          </a:p>
        </p:txBody>
      </p:sp>
    </p:spTree>
    <p:extLst>
      <p:ext uri="{BB962C8B-B14F-4D97-AF65-F5344CB8AC3E}">
        <p14:creationId xmlns:p14="http://schemas.microsoft.com/office/powerpoint/2010/main" val="415271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1" dirty="0" smtClean="0"/>
              <a:t>Belangrijkste taken. 1.</a:t>
            </a:r>
            <a:r>
              <a:rPr lang="nl-NL" b="1" baseline="0" dirty="0" smtClean="0"/>
              <a:t> collectiebeheer. </a:t>
            </a:r>
            <a:r>
              <a:rPr lang="nl-NL" b="1" dirty="0" smtClean="0"/>
              <a:t>Ons meest bekende object, ons</a:t>
            </a:r>
            <a:r>
              <a:rPr lang="nl-NL" b="1" baseline="0" dirty="0" smtClean="0"/>
              <a:t> eigendom ook al staat het niet in het museum. Rechts misschien wel het meest belangrijke object in het museum: eerste prototype van de melkrobot</a:t>
            </a:r>
            <a:endParaRPr lang="nl-NL" b="1" dirty="0" smtClean="0"/>
          </a:p>
          <a:p>
            <a:endParaRPr lang="nl-NL" b="1" dirty="0" smtClean="0"/>
          </a:p>
          <a:p>
            <a:r>
              <a:rPr lang="nl-NL" b="1" dirty="0" smtClean="0"/>
              <a:t>Nieuw </a:t>
            </a:r>
            <a:r>
              <a:rPr lang="nl-NL" b="1" dirty="0"/>
              <a:t>Elan</a:t>
            </a:r>
            <a:endParaRPr lang="nl-NL" dirty="0"/>
          </a:p>
          <a:p>
            <a:r>
              <a:rPr lang="nl-NL" dirty="0"/>
              <a:t/>
            </a:r>
            <a:br>
              <a:rPr lang="nl-NL" dirty="0"/>
            </a:br>
            <a:r>
              <a:rPr lang="nl-NL" dirty="0"/>
              <a:t>Het FRS, zich de crisis realiserende, stelde de ‘grenzen’ open voor import sperma van stieren uit Noord-Holland en met name Amerika. De  Holstein </a:t>
            </a:r>
            <a:r>
              <a:rPr lang="nl-NL" dirty="0" err="1"/>
              <a:t>Friesian</a:t>
            </a:r>
            <a:r>
              <a:rPr lang="nl-NL" dirty="0"/>
              <a:t> werd de nieuwe norm en vorm van de Friese koe: decimeters groter en met een bijna verdubbelde melkgift.  </a:t>
            </a:r>
            <a:br>
              <a:rPr lang="nl-NL" dirty="0"/>
            </a:br>
            <a:r>
              <a:rPr lang="nl-NL" dirty="0"/>
              <a:t>Stier Sunny Boy werd met meer dan twee miljoen doses sperma de exponent van de Friese fokkerij die de crisis rond 1985 te boven kwam. </a:t>
            </a:r>
            <a:br>
              <a:rPr lang="nl-NL" dirty="0"/>
            </a:br>
            <a:r>
              <a:rPr lang="nl-NL" dirty="0"/>
              <a:t>In 1980 was het FRS al gefuseerd met de Hollandse zusterorganisatie NRS.</a:t>
            </a:r>
          </a:p>
          <a:p>
            <a:endParaRPr lang="nl-NL" dirty="0"/>
          </a:p>
        </p:txBody>
      </p:sp>
      <p:sp>
        <p:nvSpPr>
          <p:cNvPr id="4" name="Tijdelijke aanduiding voor dianummer 3"/>
          <p:cNvSpPr>
            <a:spLocks noGrp="1"/>
          </p:cNvSpPr>
          <p:nvPr>
            <p:ph type="sldNum" sz="quarter" idx="10"/>
          </p:nvPr>
        </p:nvSpPr>
        <p:spPr/>
        <p:txBody>
          <a:bodyPr/>
          <a:lstStyle/>
          <a:p>
            <a:fld id="{FB45A743-1BD9-4C13-B424-216643D77792}" type="slidenum">
              <a:rPr lang="nl-NL" smtClean="0"/>
              <a:pPr/>
              <a:t>2</a:t>
            </a:fld>
            <a:endParaRPr lang="nl-NL"/>
          </a:p>
        </p:txBody>
      </p:sp>
    </p:spTree>
    <p:extLst>
      <p:ext uri="{BB962C8B-B14F-4D97-AF65-F5344CB8AC3E}">
        <p14:creationId xmlns:p14="http://schemas.microsoft.com/office/powerpoint/2010/main" val="213557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Meer over de omgeving, Middelsee</a:t>
            </a:r>
          </a:p>
          <a:p>
            <a:r>
              <a:rPr lang="nl-NL" sz="1200" kern="1200" dirty="0" smtClean="0">
                <a:solidFill>
                  <a:schemeClr val="tx1"/>
                </a:solidFill>
                <a:effectLst/>
                <a:latin typeface="+mn-lt"/>
                <a:ea typeface="+mn-ea"/>
                <a:cs typeface="+mn-cs"/>
              </a:rPr>
              <a:t>De </a:t>
            </a:r>
            <a:r>
              <a:rPr lang="nl-NL" sz="1200" kern="1200" dirty="0">
                <a:solidFill>
                  <a:schemeClr val="tx1"/>
                </a:solidFill>
                <a:effectLst/>
                <a:latin typeface="+mn-lt"/>
                <a:ea typeface="+mn-ea"/>
                <a:cs typeface="+mn-cs"/>
              </a:rPr>
              <a:t>museumboerderij ligt op de bodem van de voormalige Middelsee. Ze begon ten oosten van Bolsward en liep via een curve noordelijk van het huidige Sneek via Leeuwarden naar de waddenkust toe. </a:t>
            </a:r>
          </a:p>
          <a:p>
            <a:r>
              <a:rPr lang="nl-NL" sz="1200" kern="1200" dirty="0">
                <a:solidFill>
                  <a:schemeClr val="tx1"/>
                </a:solidFill>
                <a:effectLst/>
                <a:latin typeface="+mn-lt"/>
                <a:ea typeface="+mn-ea"/>
                <a:cs typeface="+mn-cs"/>
              </a:rPr>
              <a:t>De monding ervan lag in wat nu Het Bildt is. Ze vormde vanouds de scheiding tussen oude Friese landsdelen </a:t>
            </a:r>
            <a:r>
              <a:rPr lang="nl-NL" sz="1200" kern="1200" dirty="0" err="1">
                <a:solidFill>
                  <a:schemeClr val="tx1"/>
                </a:solidFill>
                <a:effectLst/>
                <a:latin typeface="+mn-lt"/>
                <a:ea typeface="+mn-ea"/>
                <a:cs typeface="+mn-cs"/>
              </a:rPr>
              <a:t>Westergo</a:t>
            </a:r>
            <a:r>
              <a:rPr lang="nl-NL" sz="1200" kern="1200" dirty="0">
                <a:solidFill>
                  <a:schemeClr val="tx1"/>
                </a:solidFill>
                <a:effectLst/>
                <a:latin typeface="+mn-lt"/>
                <a:ea typeface="+mn-ea"/>
                <a:cs typeface="+mn-cs"/>
              </a:rPr>
              <a:t> en Oostergo. Leeuwarden lag in die jaren aan zee.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Toen de verbinding via de Marne rond 1100 werd verbroken, begon er een proces van dichtslibbing. Uiteindelijk </a:t>
            </a:r>
            <a:r>
              <a:rPr lang="nl-NL" sz="1200" kern="1200" dirty="0" err="1">
                <a:solidFill>
                  <a:schemeClr val="tx1"/>
                </a:solidFill>
                <a:effectLst/>
                <a:latin typeface="+mn-lt"/>
                <a:ea typeface="+mn-ea"/>
                <a:cs typeface="+mn-cs"/>
              </a:rPr>
              <a:t>verlandde</a:t>
            </a:r>
            <a:r>
              <a:rPr lang="nl-NL" sz="1200" kern="1200" dirty="0">
                <a:solidFill>
                  <a:schemeClr val="tx1"/>
                </a:solidFill>
                <a:effectLst/>
                <a:latin typeface="+mn-lt"/>
                <a:ea typeface="+mn-ea"/>
                <a:cs typeface="+mn-cs"/>
              </a:rPr>
              <a:t> de </a:t>
            </a:r>
            <a:r>
              <a:rPr lang="nl-NL" sz="1200" kern="1200" dirty="0" err="1">
                <a:solidFill>
                  <a:schemeClr val="tx1"/>
                </a:solidFill>
                <a:effectLst/>
                <a:latin typeface="+mn-lt"/>
                <a:ea typeface="+mn-ea"/>
                <a:cs typeface="+mn-cs"/>
              </a:rPr>
              <a:t>Middelzee</a:t>
            </a:r>
            <a:r>
              <a:rPr lang="nl-NL" sz="1200" kern="1200" dirty="0">
                <a:solidFill>
                  <a:schemeClr val="tx1"/>
                </a:solidFill>
                <a:effectLst/>
                <a:latin typeface="+mn-lt"/>
                <a:ea typeface="+mn-ea"/>
                <a:cs typeface="+mn-cs"/>
              </a:rPr>
              <a:t> tot aan Het Bildt. Dit laatste deel werd in de periode 1300-1500 in cultuur gebracht. </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In de 13e en 14e eeuw, waren al verschillende dijken aan gelegd, zoals de </a:t>
            </a:r>
            <a:r>
              <a:rPr lang="nl-NL" sz="1200" kern="1200" dirty="0" err="1">
                <a:solidFill>
                  <a:schemeClr val="tx1"/>
                </a:solidFill>
                <a:effectLst/>
                <a:latin typeface="+mn-lt"/>
                <a:ea typeface="+mn-ea"/>
                <a:cs typeface="+mn-cs"/>
              </a:rPr>
              <a:t>Boksumerdyk</a:t>
            </a:r>
            <a:r>
              <a:rPr lang="nl-NL" sz="1200" kern="1200" dirty="0">
                <a:solidFill>
                  <a:schemeClr val="tx1"/>
                </a:solidFill>
                <a:effectLst/>
                <a:latin typeface="+mn-lt"/>
                <a:ea typeface="+mn-ea"/>
                <a:cs typeface="+mn-cs"/>
              </a:rPr>
              <a:t>, gelegen tussen Boksum en Goutum, die rond 1275 tot stand kwam. </a:t>
            </a:r>
          </a:p>
          <a:p>
            <a:r>
              <a:rPr lang="nl-NL" sz="1200" kern="1200" dirty="0">
                <a:solidFill>
                  <a:schemeClr val="tx1"/>
                </a:solidFill>
                <a:effectLst/>
                <a:latin typeface="+mn-lt"/>
                <a:ea typeface="+mn-ea"/>
                <a:cs typeface="+mn-cs"/>
              </a:rPr>
              <a:t>Een andere dijk van de </a:t>
            </a:r>
            <a:r>
              <a:rPr lang="nl-NL" sz="1200" kern="1200" dirty="0" err="1">
                <a:solidFill>
                  <a:schemeClr val="tx1"/>
                </a:solidFill>
                <a:effectLst/>
                <a:latin typeface="+mn-lt"/>
                <a:ea typeface="+mn-ea"/>
                <a:cs typeface="+mn-cs"/>
              </a:rPr>
              <a:t>Middelzee</a:t>
            </a:r>
            <a:r>
              <a:rPr lang="nl-NL" sz="1200" kern="1200" dirty="0">
                <a:solidFill>
                  <a:schemeClr val="tx1"/>
                </a:solidFill>
                <a:effectLst/>
                <a:latin typeface="+mn-lt"/>
                <a:ea typeface="+mn-ea"/>
                <a:cs typeface="+mn-cs"/>
              </a:rPr>
              <a:t> is de huidige Overijsselselaan, waar de boerderij zijn oude adres aan te danken had. </a:t>
            </a:r>
          </a:p>
          <a:p>
            <a:r>
              <a:rPr lang="nl-NL" sz="120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3</a:t>
            </a:fld>
            <a:endParaRPr lang="nl-NL"/>
          </a:p>
        </p:txBody>
      </p:sp>
    </p:spTree>
    <p:extLst>
      <p:ext uri="{BB962C8B-B14F-4D97-AF65-F5344CB8AC3E}">
        <p14:creationId xmlns:p14="http://schemas.microsoft.com/office/powerpoint/2010/main" val="2091949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Het</a:t>
            </a:r>
            <a:r>
              <a:rPr lang="nl-NL" b="1" baseline="0" dirty="0" smtClean="0"/>
              <a:t> museum algemeen</a:t>
            </a:r>
            <a:r>
              <a:rPr lang="nl-NL" baseline="0" dirty="0" smtClean="0"/>
              <a:t>: ontstaan, verhuizing uit </a:t>
            </a:r>
            <a:r>
              <a:rPr lang="nl-NL" baseline="0" dirty="0" err="1" smtClean="0"/>
              <a:t>Earnewâld</a:t>
            </a:r>
            <a:r>
              <a:rPr lang="nl-NL" baseline="0" dirty="0" smtClean="0"/>
              <a:t>, medewerkers, vrijwilligers, bezoekers en geldstromen. NVM</a:t>
            </a:r>
          </a:p>
          <a:p>
            <a:r>
              <a:rPr lang="nl-NL" dirty="0" smtClean="0"/>
              <a:t>Drie </a:t>
            </a:r>
            <a:r>
              <a:rPr lang="nl-NL" dirty="0"/>
              <a:t>keer raden hoe we aan ons logo gekomen zijn!</a:t>
            </a:r>
          </a:p>
          <a:p>
            <a:r>
              <a:rPr lang="nl-NL" dirty="0"/>
              <a:t>Het pluisje symboliseert onze missie het verspreiden van landbouwhistorische kennis </a:t>
            </a:r>
          </a:p>
          <a:p>
            <a:r>
              <a:rPr lang="nl-NL" dirty="0"/>
              <a:t>De paardenbloem komt voor zowel in de akkerbouw als in de weide </a:t>
            </a:r>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4</a:t>
            </a:fld>
            <a:endParaRPr lang="nl-NL"/>
          </a:p>
        </p:txBody>
      </p:sp>
    </p:spTree>
    <p:extLst>
      <p:ext uri="{BB962C8B-B14F-4D97-AF65-F5344CB8AC3E}">
        <p14:creationId xmlns:p14="http://schemas.microsoft.com/office/powerpoint/2010/main" val="29428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effectLst/>
                <a:latin typeface="+mn-lt"/>
                <a:ea typeface="+mn-ea"/>
                <a:cs typeface="+mn-cs"/>
              </a:rPr>
              <a:t>Het gebouw: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ouderdom, SAG, WC de Groot, rijksmonument, bijzondere </a:t>
            </a:r>
            <a:r>
              <a:rPr lang="nl-NL" sz="1200" kern="1200" dirty="0" err="1" smtClean="0">
                <a:solidFill>
                  <a:schemeClr val="tx1"/>
                </a:solidFill>
                <a:effectLst/>
                <a:latin typeface="+mn-lt"/>
                <a:ea typeface="+mn-ea"/>
                <a:cs typeface="+mn-cs"/>
              </a:rPr>
              <a:t>boerderji</a:t>
            </a:r>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In </a:t>
            </a:r>
            <a:r>
              <a:rPr lang="nl-NL" sz="1200" kern="1200" dirty="0">
                <a:solidFill>
                  <a:schemeClr val="tx1"/>
                </a:solidFill>
                <a:effectLst/>
                <a:latin typeface="+mn-lt"/>
                <a:ea typeface="+mn-ea"/>
                <a:cs typeface="+mn-cs"/>
              </a:rPr>
              <a:t>1908 was de oude boerderij versleten en gaf het Sint Anthony Gasthuis de Friese architect W.C. de Groot opdracht om een nieuwe boerderij te bouwen.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Geleed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nieuwe gebouw kreeg een afwijkende vorm: het werd geen traditionele </a:t>
            </a:r>
            <a:r>
              <a:rPr lang="nl-NL" sz="1200" kern="1200" dirty="0" err="1">
                <a:solidFill>
                  <a:schemeClr val="tx1"/>
                </a:solidFill>
                <a:effectLst/>
                <a:latin typeface="+mn-lt"/>
                <a:ea typeface="+mn-ea"/>
                <a:cs typeface="+mn-cs"/>
              </a:rPr>
              <a:t>kophalsromp</a:t>
            </a:r>
            <a:r>
              <a:rPr lang="nl-NL" sz="1200" kern="1200" dirty="0">
                <a:solidFill>
                  <a:schemeClr val="tx1"/>
                </a:solidFill>
                <a:effectLst/>
                <a:latin typeface="+mn-lt"/>
                <a:ea typeface="+mn-ea"/>
                <a:cs typeface="+mn-cs"/>
              </a:rPr>
              <a:t> of stelp maar een geleed gebouw waarbij de nieuwigheid was om de afzonderlijke functies in de boerderij van elkaar te scheiden. </a:t>
            </a:r>
          </a:p>
          <a:p>
            <a:endParaRPr lang="nl-NL"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5</a:t>
            </a:fld>
            <a:endParaRPr lang="nl-NL"/>
          </a:p>
        </p:txBody>
      </p:sp>
    </p:spTree>
    <p:extLst>
      <p:ext uri="{BB962C8B-B14F-4D97-AF65-F5344CB8AC3E}">
        <p14:creationId xmlns:p14="http://schemas.microsoft.com/office/powerpoint/2010/main" val="1997435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De omgeving</a:t>
            </a:r>
          </a:p>
          <a:p>
            <a:r>
              <a:rPr lang="nl-NL" sz="1200" kern="1200" dirty="0" smtClean="0">
                <a:solidFill>
                  <a:schemeClr val="tx1"/>
                </a:solidFill>
                <a:effectLst/>
                <a:latin typeface="+mn-lt"/>
                <a:ea typeface="+mn-ea"/>
                <a:cs typeface="+mn-cs"/>
              </a:rPr>
              <a:t>Twee </a:t>
            </a:r>
            <a:r>
              <a:rPr lang="nl-NL" sz="1200" kern="1200" dirty="0">
                <a:solidFill>
                  <a:schemeClr val="tx1"/>
                </a:solidFill>
                <a:effectLst/>
                <a:latin typeface="+mn-lt"/>
                <a:ea typeface="+mn-ea"/>
                <a:cs typeface="+mn-cs"/>
              </a:rPr>
              <a:t>belangrijke waterwegen hier vlakbij. </a:t>
            </a:r>
          </a:p>
          <a:p>
            <a:r>
              <a:rPr lang="nl-NL" sz="1200" kern="1200" dirty="0">
                <a:solidFill>
                  <a:schemeClr val="tx1"/>
                </a:solidFill>
                <a:effectLst/>
                <a:latin typeface="+mn-lt"/>
                <a:ea typeface="+mn-ea"/>
                <a:cs typeface="+mn-cs"/>
              </a:rPr>
              <a:t>De Zwette en het Van </a:t>
            </a:r>
            <a:r>
              <a:rPr lang="nl-NL" sz="1200" kern="1200" dirty="0" err="1">
                <a:solidFill>
                  <a:schemeClr val="tx1"/>
                </a:solidFill>
                <a:effectLst/>
                <a:latin typeface="+mn-lt"/>
                <a:ea typeface="+mn-ea"/>
                <a:cs typeface="+mn-cs"/>
              </a:rPr>
              <a:t>Harinxmakanaal</a:t>
            </a:r>
            <a:r>
              <a:rPr lang="nl-NL" sz="1200" kern="1200" dirty="0">
                <a:solidFill>
                  <a:schemeClr val="tx1"/>
                </a:solidFill>
                <a:effectLst/>
                <a:latin typeface="+mn-lt"/>
                <a:ea typeface="+mn-ea"/>
                <a:cs typeface="+mn-cs"/>
              </a:rPr>
              <a:t>.</a:t>
            </a:r>
          </a:p>
          <a:p>
            <a:r>
              <a:rPr lang="nl-NL" sz="1200" kern="1200" dirty="0">
                <a:solidFill>
                  <a:schemeClr val="tx1"/>
                </a:solidFill>
                <a:effectLst/>
                <a:latin typeface="+mn-lt"/>
                <a:ea typeface="+mn-ea"/>
                <a:cs typeface="+mn-cs"/>
              </a:rPr>
              <a:t>Start 11-stedentocht hier eigenlijk ook niet ver vandaan.  </a:t>
            </a:r>
          </a:p>
          <a:p>
            <a:r>
              <a:rPr lang="en-US" sz="1200" kern="1200" dirty="0">
                <a:solidFill>
                  <a:schemeClr val="tx1"/>
                </a:solidFill>
                <a:effectLst/>
                <a:latin typeface="+mn-lt"/>
                <a:ea typeface="+mn-ea"/>
                <a:cs typeface="+mn-cs"/>
              </a:rPr>
              <a:t>D</a:t>
            </a:r>
            <a:r>
              <a:rPr lang="nl-NL" sz="1200" kern="1200" dirty="0">
                <a:solidFill>
                  <a:schemeClr val="tx1"/>
                </a:solidFill>
                <a:effectLst/>
                <a:latin typeface="+mn-lt"/>
                <a:ea typeface="+mn-ea"/>
                <a:cs typeface="+mn-cs"/>
              </a:rPr>
              <a:t>e Overijsselse straatweg, eigenlijk de oude middelzeedijk, was een van de belangrijkste landverbindingen in Friesland. Nu hebben we de Haak om Leeuwarden. En de spoorlijn hier vlak achter.</a:t>
            </a:r>
          </a:p>
          <a:p>
            <a:r>
              <a:rPr lang="en-US" sz="1200" kern="1200" dirty="0">
                <a:solidFill>
                  <a:schemeClr val="tx1"/>
                </a:solidFill>
                <a:effectLst/>
                <a:latin typeface="+mn-lt"/>
                <a:ea typeface="+mn-ea"/>
                <a:cs typeface="+mn-cs"/>
              </a:rPr>
              <a:t>V</a:t>
            </a:r>
            <a:r>
              <a:rPr lang="nl-NL" sz="1200" kern="1200" dirty="0" err="1">
                <a:solidFill>
                  <a:schemeClr val="tx1"/>
                </a:solidFill>
                <a:effectLst/>
                <a:latin typeface="+mn-lt"/>
                <a:ea typeface="+mn-ea"/>
                <a:cs typeface="+mn-cs"/>
              </a:rPr>
              <a:t>olgend</a:t>
            </a:r>
            <a:r>
              <a:rPr lang="nl-NL" sz="1200" kern="1200" dirty="0">
                <a:solidFill>
                  <a:schemeClr val="tx1"/>
                </a:solidFill>
                <a:effectLst/>
                <a:latin typeface="+mn-lt"/>
                <a:ea typeface="+mn-ea"/>
                <a:cs typeface="+mn-cs"/>
              </a:rPr>
              <a:t> zit het museum aan een doorlopend nieuw fietspad en aan een nieuwe vaarroute.</a:t>
            </a:r>
          </a:p>
          <a:p>
            <a:endParaRPr lang="nl-NL"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6</a:t>
            </a:fld>
            <a:endParaRPr lang="nl-NL"/>
          </a:p>
        </p:txBody>
      </p:sp>
    </p:spTree>
    <p:extLst>
      <p:ext uri="{BB962C8B-B14F-4D97-AF65-F5344CB8AC3E}">
        <p14:creationId xmlns:p14="http://schemas.microsoft.com/office/powerpoint/2010/main" val="2468438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smtClean="0">
                <a:solidFill>
                  <a:schemeClr val="tx1"/>
                </a:solidFill>
                <a:effectLst/>
                <a:latin typeface="+mn-lt"/>
                <a:ea typeface="+mn-ea"/>
                <a:cs typeface="+mn-cs"/>
              </a:rPr>
              <a:t>De</a:t>
            </a:r>
            <a:r>
              <a:rPr lang="nl-NL" sz="1200" b="1" kern="1200" baseline="0" dirty="0" smtClean="0">
                <a:solidFill>
                  <a:schemeClr val="tx1"/>
                </a:solidFill>
                <a:effectLst/>
                <a:latin typeface="+mn-lt"/>
                <a:ea typeface="+mn-ea"/>
                <a:cs typeface="+mn-cs"/>
              </a:rPr>
              <a:t> wijk Middelsee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smtClean="0">
                <a:solidFill>
                  <a:schemeClr val="tx1"/>
                </a:solidFill>
                <a:effectLst/>
                <a:latin typeface="+mn-lt"/>
                <a:ea typeface="+mn-ea"/>
                <a:cs typeface="+mn-cs"/>
              </a:rPr>
              <a:t>Straatnamen, zoals </a:t>
            </a:r>
            <a:r>
              <a:rPr lang="nl-NL" sz="1200" kern="1200" baseline="0" dirty="0" err="1" smtClean="0">
                <a:solidFill>
                  <a:schemeClr val="tx1"/>
                </a:solidFill>
                <a:effectLst/>
                <a:latin typeface="+mn-lt"/>
                <a:ea typeface="+mn-ea"/>
                <a:cs typeface="+mn-cs"/>
              </a:rPr>
              <a:t>Felling</a:t>
            </a:r>
            <a:r>
              <a:rPr lang="nl-NL" sz="1200" kern="1200" baseline="0" dirty="0" smtClean="0">
                <a:solidFill>
                  <a:schemeClr val="tx1"/>
                </a:solidFill>
                <a:effectLst/>
                <a:latin typeface="+mn-lt"/>
                <a:ea typeface="+mn-ea"/>
                <a:cs typeface="+mn-cs"/>
              </a:rPr>
              <a:t> en </a:t>
            </a:r>
            <a:r>
              <a:rPr lang="nl-NL" sz="1200" kern="1200" baseline="0" dirty="0" err="1" smtClean="0">
                <a:solidFill>
                  <a:schemeClr val="tx1"/>
                </a:solidFill>
                <a:effectLst/>
                <a:latin typeface="+mn-lt"/>
                <a:ea typeface="+mn-ea"/>
                <a:cs typeface="+mn-cs"/>
              </a:rPr>
              <a:t>Redbandwei</a:t>
            </a:r>
            <a:r>
              <a:rPr lang="nl-NL" sz="1200" kern="1200" baseline="0" dirty="0" smtClean="0">
                <a:solidFill>
                  <a:schemeClr val="tx1"/>
                </a:solidFill>
                <a:effectLst/>
                <a:latin typeface="+mn-lt"/>
                <a:ea typeface="+mn-ea"/>
                <a:cs typeface="+mn-cs"/>
              </a:rPr>
              <a:t> zelf nog bedacht, destijds in de gem. straatnamencie.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Deze </a:t>
            </a:r>
            <a:r>
              <a:rPr lang="nl-NL" sz="1200" kern="1200" dirty="0">
                <a:solidFill>
                  <a:schemeClr val="tx1"/>
                </a:solidFill>
                <a:effectLst/>
                <a:latin typeface="+mn-lt"/>
                <a:ea typeface="+mn-ea"/>
                <a:cs typeface="+mn-cs"/>
              </a:rPr>
              <a:t>pachtboerderij was tot 2013 als boerenbedrijf in gebruik. In 2010 werden de landerijen aangekocht door de Gemeente Leeuwarden, als onderdeel van het ontwikkelingsplan de </a:t>
            </a:r>
            <a:r>
              <a:rPr lang="nl-NL" sz="1200" kern="1200" dirty="0" err="1">
                <a:solidFill>
                  <a:schemeClr val="tx1"/>
                </a:solidFill>
                <a:effectLst/>
                <a:latin typeface="+mn-lt"/>
                <a:ea typeface="+mn-ea"/>
                <a:cs typeface="+mn-cs"/>
              </a:rPr>
              <a:t>Zuidlanden</a:t>
            </a:r>
            <a:r>
              <a:rPr lang="nl-NL" sz="1200" kern="1200" dirty="0">
                <a:solidFill>
                  <a:schemeClr val="tx1"/>
                </a:solidFill>
                <a:effectLst/>
                <a:latin typeface="+mn-lt"/>
                <a:ea typeface="+mn-ea"/>
                <a:cs typeface="+mn-cs"/>
              </a:rPr>
              <a:t>, een omvangrijke nieuwbouw gebied aan de zuidkant van de stad. Onder de naam “</a:t>
            </a:r>
            <a:r>
              <a:rPr lang="nl-NL" sz="1200" kern="1200" dirty="0" err="1">
                <a:solidFill>
                  <a:schemeClr val="tx1"/>
                </a:solidFill>
                <a:effectLst/>
                <a:latin typeface="+mn-lt"/>
                <a:ea typeface="+mn-ea"/>
                <a:cs typeface="+mn-cs"/>
              </a:rPr>
              <a:t>middelzee</a:t>
            </a:r>
            <a:r>
              <a:rPr lang="nl-NL" sz="1200" kern="1200" dirty="0">
                <a:solidFill>
                  <a:schemeClr val="tx1"/>
                </a:solidFill>
                <a:effectLst/>
                <a:latin typeface="+mn-lt"/>
                <a:ea typeface="+mn-ea"/>
                <a:cs typeface="+mn-cs"/>
              </a:rPr>
              <a:t>’ komen hier 3000</a:t>
            </a:r>
            <a:r>
              <a:rPr lang="nl-NL" sz="1200" kern="1200" baseline="0" dirty="0">
                <a:solidFill>
                  <a:schemeClr val="tx1"/>
                </a:solidFill>
                <a:effectLst/>
                <a:latin typeface="+mn-lt"/>
                <a:ea typeface="+mn-ea"/>
                <a:cs typeface="+mn-cs"/>
              </a:rPr>
              <a:t> huizen en 7000 mensen + </a:t>
            </a:r>
            <a:r>
              <a:rPr lang="nl-NL" sz="1200" kern="1200" baseline="0" dirty="0" smtClean="0">
                <a:solidFill>
                  <a:schemeClr val="tx1"/>
                </a:solidFill>
                <a:effectLst/>
                <a:latin typeface="+mn-lt"/>
                <a:ea typeface="+mn-ea"/>
                <a:cs typeface="+mn-cs"/>
              </a:rPr>
              <a:t>voorzieningen.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smtClean="0">
                <a:solidFill>
                  <a:schemeClr val="tx1"/>
                </a:solidFill>
                <a:effectLst/>
                <a:latin typeface="+mn-lt"/>
                <a:ea typeface="+mn-ea"/>
                <a:cs typeface="+mn-cs"/>
              </a:rPr>
              <a:t>Over 15 jaar klaar. Duurste appartement van Leeuwarden hier aan het kanaal dit jaar nog. Volgende week werkzaamheden hiervoor.  Volgend voorjaar open vaarroute en nieuw fietspad!</a:t>
            </a:r>
            <a:endParaRPr lang="nl-NL"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mn-lt"/>
                <a:ea typeface="+mn-ea"/>
                <a:cs typeface="+mn-cs"/>
              </a:rPr>
              <a:t>Het terrein voor de boerderij worden sportvelden zodat we in een groene vlek komen te liggen.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mn-lt"/>
                <a:ea typeface="+mn-ea"/>
                <a:cs typeface="+mn-cs"/>
              </a:rPr>
              <a:t>Ook het gebied waar </a:t>
            </a:r>
            <a:r>
              <a:rPr lang="nl-NL" sz="1200" kern="1200" baseline="0" dirty="0" err="1">
                <a:solidFill>
                  <a:schemeClr val="tx1"/>
                </a:solidFill>
                <a:effectLst/>
                <a:latin typeface="+mn-lt"/>
                <a:ea typeface="+mn-ea"/>
                <a:cs typeface="+mn-cs"/>
              </a:rPr>
              <a:t>Dairy</a:t>
            </a:r>
            <a:r>
              <a:rPr lang="nl-NL" sz="1200" kern="1200" baseline="0" dirty="0">
                <a:solidFill>
                  <a:schemeClr val="tx1"/>
                </a:solidFill>
                <a:effectLst/>
                <a:latin typeface="+mn-lt"/>
                <a:ea typeface="+mn-ea"/>
                <a:cs typeface="+mn-cs"/>
              </a:rPr>
              <a:t> Campus en CRV gevestigd zijn, de </a:t>
            </a:r>
            <a:r>
              <a:rPr lang="nl-NL" sz="1200" kern="1200" baseline="0" dirty="0" err="1">
                <a:solidFill>
                  <a:schemeClr val="tx1"/>
                </a:solidFill>
                <a:effectLst/>
                <a:latin typeface="+mn-lt"/>
                <a:ea typeface="+mn-ea"/>
                <a:cs typeface="+mn-cs"/>
              </a:rPr>
              <a:t>Dairy</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Valley</a:t>
            </a:r>
            <a:r>
              <a:rPr lang="nl-NL" sz="1200" kern="1200" baseline="0" dirty="0">
                <a:solidFill>
                  <a:schemeClr val="tx1"/>
                </a:solidFill>
                <a:effectLst/>
                <a:latin typeface="+mn-lt"/>
                <a:ea typeface="+mn-ea"/>
                <a:cs typeface="+mn-cs"/>
              </a:rPr>
              <a:t>. CRV: hier staan de vrouwelijke Europese topgenetica op stal, </a:t>
            </a:r>
            <a:r>
              <a:rPr lang="nl-NL" sz="1200" b="0" i="0" u="none" strike="noStrike" kern="1200" dirty="0">
                <a:solidFill>
                  <a:schemeClr val="tx1"/>
                </a:solidFill>
                <a:effectLst/>
                <a:latin typeface="+mn-lt"/>
                <a:ea typeface="+mn-ea"/>
                <a:cs typeface="+mn-cs"/>
              </a:rPr>
              <a:t>winnen van embryo's en eicellen, 300 dieren zijn de moeders van de toekomstige fokstieren</a:t>
            </a:r>
            <a:r>
              <a:rPr lang="nl-NL" sz="1200" kern="1200" baseline="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7</a:t>
            </a:fld>
            <a:endParaRPr lang="nl-NL"/>
          </a:p>
        </p:txBody>
      </p:sp>
    </p:spTree>
    <p:extLst>
      <p:ext uri="{BB962C8B-B14F-4D97-AF65-F5344CB8AC3E}">
        <p14:creationId xmlns:p14="http://schemas.microsoft.com/office/powerpoint/2010/main" val="353253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Nog</a:t>
            </a:r>
            <a:r>
              <a:rPr lang="nl-NL" b="1" baseline="0" dirty="0" smtClean="0"/>
              <a:t> een taak. Het verzorgen van een vaste opstelling</a:t>
            </a:r>
            <a:endParaRPr lang="nl-NL" b="1"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8</a:t>
            </a:fld>
            <a:endParaRPr lang="nl-NL"/>
          </a:p>
        </p:txBody>
      </p:sp>
    </p:spTree>
    <p:extLst>
      <p:ext uri="{BB962C8B-B14F-4D97-AF65-F5344CB8AC3E}">
        <p14:creationId xmlns:p14="http://schemas.microsoft.com/office/powerpoint/2010/main" val="1333667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smtClean="0"/>
              <a:t>Toekomstplannen, 2023/24 </a:t>
            </a:r>
            <a:r>
              <a:rPr lang="nl-NL" dirty="0" smtClean="0"/>
              <a:t>= </a:t>
            </a:r>
            <a:r>
              <a:rPr lang="nl-NL" baseline="0" dirty="0" smtClean="0"/>
              <a:t>uitbreiding met wijkcentrum, educatieruimte en nieuwe inrichting met voedsel en paarden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1AC5B40A-CFF9-4413-99DD-6F5E51EBE543}" type="slidenum">
              <a:rPr lang="nl-NL" smtClean="0"/>
              <a:t>9</a:t>
            </a:fld>
            <a:endParaRPr lang="nl-NL"/>
          </a:p>
        </p:txBody>
      </p:sp>
    </p:spTree>
    <p:extLst>
      <p:ext uri="{BB962C8B-B14F-4D97-AF65-F5344CB8AC3E}">
        <p14:creationId xmlns:p14="http://schemas.microsoft.com/office/powerpoint/2010/main" val="2575329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54418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416504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31353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de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39933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765227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87452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163564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170971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392886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65507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48A87A34-81AB-432B-8DAE-1953F412C126}" type="datetimeFigureOut">
              <a:rPr lang="en-US" smtClean="0"/>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50683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18143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403870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2/13/2024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31688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2/13/2024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75920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48A87A34-81AB-432B-8DAE-1953F412C126}" type="datetimeFigureOut">
              <a:rPr lang="en-US" smtClean="0"/>
              <a:pPr/>
              <a:t>2/13/2024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29470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48A87A34-81AB-432B-8DAE-1953F412C126}" type="datetimeFigureOut">
              <a:rPr lang="en-US" smtClean="0"/>
              <a:t>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80571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2/13/2024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060138248"/>
      </p:ext>
    </p:extLst>
  </p:cSld>
  <p:clrMap bg1="dk1" tx1="lt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graphicFrame>
        <p:nvGraphicFramePr>
          <p:cNvPr id="4" name="Tijdelijke aanduiding voor inhoud 3">
            <a:hlinkClick r:id="" action="ppaction://ole?verb=0"/>
          </p:cNvPr>
          <p:cNvGraphicFramePr>
            <a:graphicFrameLocks noGrp="1" noChangeAspect="1"/>
          </p:cNvGraphicFramePr>
          <p:nvPr>
            <p:ph idx="1"/>
            <p:extLst/>
          </p:nvPr>
        </p:nvGraphicFramePr>
        <p:xfrm>
          <a:off x="234462" y="285423"/>
          <a:ext cx="10163907" cy="5716792"/>
        </p:xfrm>
        <a:graphic>
          <a:graphicData uri="http://schemas.openxmlformats.org/presentationml/2006/ole">
            <mc:AlternateContent xmlns:mc="http://schemas.openxmlformats.org/markup-compatibility/2006">
              <mc:Choice xmlns:v="urn:schemas-microsoft-com:vml" Requires="v">
                <p:oleObj spid="_x0000_s1028" name="Presentatie" r:id="rId4" imgW="6350040" imgH="3571920" progId="PowerPoint.OpenDocumentPresentation.12">
                  <p:embed/>
                </p:oleObj>
              </mc:Choice>
              <mc:Fallback>
                <p:oleObj name="Presentatie" r:id="rId4" imgW="6350040" imgH="3571920" progId="PowerPoint.OpenDocumentPresentation.12">
                  <p:embed/>
                  <p:pic>
                    <p:nvPicPr>
                      <p:cNvPr id="4" name="Tijdelijke aanduiding voor inhoud 3">
                        <a:hlinkClick r:id="" action="ppaction://ole?verb=0"/>
                      </p:cNvPr>
                      <p:cNvPicPr/>
                      <p:nvPr/>
                    </p:nvPicPr>
                    <p:blipFill>
                      <a:blip r:embed="rId5"/>
                      <a:stretch>
                        <a:fillRect/>
                      </a:stretch>
                    </p:blipFill>
                    <p:spPr>
                      <a:xfrm>
                        <a:off x="234462" y="285423"/>
                        <a:ext cx="10163907" cy="5716792"/>
                      </a:xfrm>
                      <a:prstGeom prst="rect">
                        <a:avLst/>
                      </a:prstGeom>
                    </p:spPr>
                  </p:pic>
                </p:oleObj>
              </mc:Fallback>
            </mc:AlternateContent>
          </a:graphicData>
        </a:graphic>
      </p:graphicFrame>
    </p:spTree>
    <p:extLst>
      <p:ext uri="{BB962C8B-B14F-4D97-AF65-F5344CB8AC3E}">
        <p14:creationId xmlns:p14="http://schemas.microsoft.com/office/powerpoint/2010/main" val="2966498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6112" y="452718"/>
            <a:ext cx="3832104" cy="1400530"/>
          </a:xfrm>
        </p:spPr>
        <p:txBody>
          <a:bodyPr/>
          <a:lstStyle/>
          <a:p>
            <a:endParaRPr lang="nl-NL" dirty="0"/>
          </a:p>
        </p:txBody>
      </p:sp>
      <p:pic>
        <p:nvPicPr>
          <p:cNvPr id="5122" name="Picture 2" descr="IMG_28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148920"/>
            <a:ext cx="5542572" cy="415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Afbeelding 2" descr="cid:image001.jpg@01DA5A8E.77A886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041" y="2052918"/>
            <a:ext cx="7935506" cy="446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63" y="4934240"/>
            <a:ext cx="4703316" cy="1195818"/>
          </a:xfrm>
          <a:prstGeom prst="rect">
            <a:avLst/>
          </a:prstGeom>
        </p:spPr>
      </p:pic>
    </p:spTree>
    <p:extLst>
      <p:ext uri="{BB962C8B-B14F-4D97-AF65-F5344CB8AC3E}">
        <p14:creationId xmlns:p14="http://schemas.microsoft.com/office/powerpoint/2010/main" val="2151480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59" y="212115"/>
            <a:ext cx="1553678" cy="4195762"/>
          </a:xfr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936" y="212115"/>
            <a:ext cx="5131624" cy="3493477"/>
          </a:xfrm>
          <a:prstGeom prst="rect">
            <a:avLst/>
          </a:prstGeom>
        </p:spPr>
      </p:pic>
      <p:pic>
        <p:nvPicPr>
          <p:cNvPr id="6146" name="Picture 2" descr="23-0351.jpg; FLM-23-0351; Biggentransportkist of -bak van hout met opschrift; biggentransportb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103" y="3743692"/>
            <a:ext cx="3810000" cy="29622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23-0080.jpg; FLM-23-0080; Gifspuit of vergifspuit van metaal , handbediend met verstelbare spuitmond; gifspu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9033" y="3667493"/>
            <a:ext cx="3810000" cy="303847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60" y="946460"/>
            <a:ext cx="3410937" cy="2558203"/>
          </a:xfrm>
          <a:prstGeom prst="rect">
            <a:avLst/>
          </a:prstGeom>
        </p:spPr>
      </p:pic>
    </p:spTree>
    <p:extLst>
      <p:ext uri="{BB962C8B-B14F-4D97-AF65-F5344CB8AC3E}">
        <p14:creationId xmlns:p14="http://schemas.microsoft.com/office/powerpoint/2010/main" val="3839930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6342261" y="4394218"/>
            <a:ext cx="144016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1400" dirty="0"/>
              <a:t>Sunny Boy</a:t>
            </a:r>
          </a:p>
        </p:txBody>
      </p:sp>
      <p:pic>
        <p:nvPicPr>
          <p:cNvPr id="5" name="Picture 2" descr="Z:\data\photo\2009 foto's\09-00008.jpg">
            <a:extLst>
              <a:ext uri="{FF2B5EF4-FFF2-40B4-BE49-F238E27FC236}">
                <a16:creationId xmlns:a16="http://schemas.microsoft.com/office/drawing/2014/main" id="{B17DD509-7A23-4570-8F0E-051E7681B9C7}"/>
              </a:ext>
            </a:extLst>
          </p:cNvPr>
          <p:cNvPicPr>
            <a:picLocks noChangeAspect="1" noChangeArrowheads="1"/>
          </p:cNvPicPr>
          <p:nvPr/>
        </p:nvPicPr>
        <p:blipFill>
          <a:blip r:embed="rId3" cstate="screen"/>
          <a:srcRect/>
          <a:stretch>
            <a:fillRect/>
          </a:stretch>
        </p:blipFill>
        <p:spPr bwMode="auto">
          <a:xfrm>
            <a:off x="976810" y="773723"/>
            <a:ext cx="8443491" cy="5167941"/>
          </a:xfrm>
          <a:prstGeom prst="rect">
            <a:avLst/>
          </a:prstGeom>
          <a:ln>
            <a:noFill/>
          </a:ln>
          <a:effectLst>
            <a:softEdge rad="112500"/>
          </a:effectLst>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4156148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052348" y="792070"/>
            <a:ext cx="2898550" cy="369332"/>
          </a:xfrm>
          <a:prstGeom prst="rect">
            <a:avLst/>
          </a:prstGeom>
        </p:spPr>
        <p:txBody>
          <a:bodyPr wrap="none">
            <a:spAutoFit/>
          </a:bodyPr>
          <a:lstStyle/>
          <a:p>
            <a:r>
              <a:rPr lang="nl-NL" dirty="0"/>
              <a:t>Boerderij op nieuw land </a:t>
            </a:r>
          </a:p>
        </p:txBody>
      </p:sp>
      <p:pic>
        <p:nvPicPr>
          <p:cNvPr id="3074" name="Picture 2" descr="Aangeboden door Tripadvi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740" y="2063261"/>
            <a:ext cx="6640949" cy="44313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ies Landbouwmuseum (Leeuwarden) - Visitor Information &amp; Revi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30" y="375138"/>
            <a:ext cx="5902283" cy="44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03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905" y="2974364"/>
            <a:ext cx="4954872" cy="3098761"/>
          </a:xfrm>
          <a:prstGeom prst="rect">
            <a:avLst/>
          </a:prstGeom>
        </p:spPr>
      </p:pic>
      <p:pic>
        <p:nvPicPr>
          <p:cNvPr id="4097" name="Picture 1" descr="Nationaal Veeteelt Museum - Be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68" y="169252"/>
            <a:ext cx="6667500" cy="5610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5310555" y="1148127"/>
            <a:ext cx="3568700" cy="0"/>
          </a:xfrm>
          <a:prstGeom prst="rect">
            <a:avLst/>
          </a:prstGeom>
          <a:solidFill>
            <a:srgbClr val="2B2B2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900" b="0" i="0" u="none" strike="noStrike" cap="none" normalizeH="0" baseline="0" smtClean="0">
              <a:ln>
                <a:noFill/>
              </a:ln>
              <a:solidFill>
                <a:srgbClr val="FFFFFF"/>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pic>
        <p:nvPicPr>
          <p:cNvPr id="4099" name="Picture 3" descr="Nationaal Veeteelt Museum (Beers) - Visitor Information &amp; Revi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0647" y="1054342"/>
            <a:ext cx="2286000" cy="16287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5310555" y="1719627"/>
            <a:ext cx="457200" cy="0"/>
          </a:xfrm>
          <a:prstGeom prst="rect">
            <a:avLst/>
          </a:prstGeom>
          <a:solidFill>
            <a:srgbClr val="2B2B2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900" b="0" i="0" u="none" strike="noStrike" cap="none" normalizeH="0" baseline="0" smtClean="0">
                <a:ln>
                  <a:noFill/>
                </a:ln>
                <a:solidFill>
                  <a:srgbClr val="FFFFFF"/>
                </a:solidFill>
                <a:effectLst/>
                <a:latin typeface="Roboto"/>
              </a:rPr>
              <a:t/>
            </a:r>
            <a:br>
              <a:rPr kumimoji="0" lang="nl-NL" altLang="nl-NL" sz="900" b="0" i="0" u="none" strike="noStrike" cap="none" normalizeH="0" baseline="0" smtClean="0">
                <a:ln>
                  <a:noFill/>
                </a:ln>
                <a:solidFill>
                  <a:srgbClr val="FFFFFF"/>
                </a:solidFill>
                <a:effectLst/>
                <a:latin typeface="Roboto"/>
              </a:rPr>
            </a:br>
            <a:endParaRPr kumimoji="0" lang="nl-NL" altLang="nl-NL"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521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172307" y="527536"/>
            <a:ext cx="8897815" cy="3383234"/>
          </a:xfrm>
          <a:prstGeom prst="rect">
            <a:avLst/>
          </a:prstGeom>
        </p:spPr>
        <p:txBody>
          <a:bodyPr wrap="square">
            <a:spAutoFit/>
          </a:bodyPr>
          <a:lstStyle/>
          <a:p>
            <a:pPr>
              <a:lnSpc>
                <a:spcPct val="107000"/>
              </a:lnSpc>
              <a:spcAft>
                <a:spcPts val="800"/>
              </a:spcAft>
            </a:pPr>
            <a:r>
              <a:rPr lang="nl-NL" b="1" dirty="0">
                <a:latin typeface="Times New Roman" panose="02020603050405020304" pitchFamily="18" charset="0"/>
                <a:ea typeface="Calibri" panose="020F0502020204030204" pitchFamily="34" charset="0"/>
                <a:cs typeface="Times New Roman" panose="02020603050405020304" pitchFamily="18" charset="0"/>
              </a:rPr>
              <a:t>Uit het laatste collectieplan:</a:t>
            </a:r>
            <a:endParaRPr lang="nl-NL"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b="1" dirty="0">
                <a:latin typeface="Times New Roman" panose="02020603050405020304" pitchFamily="18" charset="0"/>
                <a:ea typeface="Calibri" panose="020F0502020204030204" pitchFamily="34" charset="0"/>
                <a:cs typeface="Times New Roman" panose="02020603050405020304" pitchFamily="18" charset="0"/>
              </a:rPr>
              <a:t>1.</a:t>
            </a:r>
            <a:endParaRPr lang="nl-NL"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914400" algn="l"/>
                <a:tab pos="-457200" algn="l"/>
              </a:tabLst>
            </a:pPr>
            <a:r>
              <a:rPr lang="nl-NL" b="1" dirty="0">
                <a:latin typeface="Times New Roman" panose="02020603050405020304" pitchFamily="18" charset="0"/>
                <a:ea typeface="Times New Roman" panose="02020603050405020304" pitchFamily="18" charset="0"/>
                <a:cs typeface="Times New Roman" panose="02020603050405020304" pitchFamily="18" charset="0"/>
              </a:rPr>
              <a:t>Kerncollectie</a:t>
            </a:r>
            <a:endParaRPr lang="nl-NL" sz="105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914400" algn="l"/>
                <a:tab pos="-457200" algn="l"/>
              </a:tabLst>
            </a:pPr>
            <a:r>
              <a:rPr lang="nl-NL" dirty="0">
                <a:latin typeface="Times New Roman" panose="02020603050405020304" pitchFamily="18" charset="0"/>
                <a:ea typeface="Times New Roman" panose="02020603050405020304" pitchFamily="18" charset="0"/>
                <a:cs typeface="Times New Roman" panose="02020603050405020304" pitchFamily="18" charset="0"/>
              </a:rPr>
              <a:t>De kerncollectie is dat deel van de collectie die gezichtsbepalend is voor de instelling. </a:t>
            </a:r>
            <a:endParaRPr lang="nl-NL" sz="105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914400" algn="l"/>
                <a:tab pos="-457200" algn="l"/>
              </a:tabLst>
            </a:pPr>
            <a:r>
              <a:rPr lang="nl-NL" dirty="0">
                <a:latin typeface="Times New Roman" panose="02020603050405020304" pitchFamily="18" charset="0"/>
                <a:ea typeface="Times New Roman" panose="02020603050405020304" pitchFamily="18" charset="0"/>
                <a:cs typeface="Times New Roman" panose="02020603050405020304" pitchFamily="18" charset="0"/>
              </a:rPr>
              <a:t>Het museum bezit een ruime collectie landbouwgereedschap en machines, waarvan het merendeel gebruikt is in de landbouw gedurende de perio­de 1850 - 1950. Daarnaast beheert het museum voorwerpen van ambach­telijke aard. Dit zijn voorwerpen die gebruikt zijn om dit landbouwgereedschap te ver­vaardigen. Ook bezit het museum 'pronk': schilderijen, tegeltableaus en voor­werpen van huishoudelijke aard. Als laatste is het museum eigenaar van een grote collectie boeken, talloze afbeeldingen (foto’s en prentbriefkaarten) en een aantal schilderijen.</a:t>
            </a:r>
            <a:endParaRPr lang="nl-NL" sz="105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1527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3048000" y="287435"/>
            <a:ext cx="6096000" cy="6283130"/>
          </a:xfrm>
          <a:prstGeom prst="rect">
            <a:avLst/>
          </a:prstGeom>
        </p:spPr>
        <p:txBody>
          <a:bodyPr>
            <a:spAutoFit/>
          </a:bodyPr>
          <a:lstStyle/>
          <a:p>
            <a:pPr>
              <a:lnSpc>
                <a:spcPct val="107000"/>
              </a:lnSpc>
              <a:spcAft>
                <a:spcPts val="800"/>
              </a:spcAft>
            </a:pPr>
            <a:r>
              <a:rPr lang="nl-NL" b="1" dirty="0">
                <a:latin typeface="Times New Roman" panose="02020603050405020304" pitchFamily="18" charset="0"/>
                <a:ea typeface="Calibri" panose="020F0502020204030204" pitchFamily="34" charset="0"/>
                <a:cs typeface="Times New Roman" panose="02020603050405020304" pitchFamily="18" charset="0"/>
              </a:rPr>
              <a:t>Uit het laatste collectieplan:</a:t>
            </a:r>
            <a:endParaRPr lang="nl-NL"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b="1" dirty="0">
                <a:latin typeface="Times New Roman" panose="02020603050405020304" pitchFamily="18" charset="0"/>
                <a:ea typeface="Calibri" panose="020F0502020204030204" pitchFamily="34" charset="0"/>
                <a:cs typeface="Times New Roman" panose="02020603050405020304" pitchFamily="18" charset="0"/>
              </a:rPr>
              <a:t>2.</a:t>
            </a:r>
            <a:endParaRPr lang="nl-NL"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914400" algn="l"/>
                <a:tab pos="-457200" algn="l"/>
              </a:tabLst>
            </a:pPr>
            <a:r>
              <a:rPr lang="nl-NL" b="1" dirty="0">
                <a:latin typeface="Times New Roman" panose="02020603050405020304" pitchFamily="18" charset="0"/>
                <a:ea typeface="Times New Roman" panose="02020603050405020304" pitchFamily="18" charset="0"/>
                <a:cs typeface="Times New Roman" panose="02020603050405020304" pitchFamily="18" charset="0"/>
              </a:rPr>
              <a:t>Collectieprofiel</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914400" algn="l"/>
                <a:tab pos="-457200" algn="l"/>
              </a:tabLst>
            </a:pPr>
            <a:r>
              <a:rPr lang="nl-NL" dirty="0">
                <a:latin typeface="Times New Roman" panose="02020603050405020304" pitchFamily="18" charset="0"/>
                <a:ea typeface="Times New Roman" panose="02020603050405020304" pitchFamily="18" charset="0"/>
                <a:cs typeface="Times New Roman" panose="02020603050405020304" pitchFamily="18" charset="0"/>
              </a:rPr>
              <a:t>De collectie is in algemene zin op te delen in drie hoofdcategorieën:</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UcPeriod"/>
              <a:tabLst>
                <a:tab pos="-914400" algn="l"/>
                <a:tab pos="-457200" algn="l"/>
                <a:tab pos="-914400" algn="l"/>
                <a:tab pos="-457200" algn="l"/>
                <a:tab pos="457200" algn="l"/>
              </a:tabLst>
            </a:pPr>
            <a:r>
              <a:rPr lang="nl-NL" dirty="0">
                <a:latin typeface="Times New Roman" panose="02020603050405020304" pitchFamily="18" charset="0"/>
                <a:ea typeface="Times New Roman" panose="02020603050405020304" pitchFamily="18" charset="0"/>
                <a:cs typeface="Times New Roman" panose="02020603050405020304" pitchFamily="18" charset="0"/>
              </a:rPr>
              <a:t>Voorwerpen: gereedschappen en werktuigen;</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UcPeriod"/>
              <a:tabLst>
                <a:tab pos="-914400" algn="l"/>
                <a:tab pos="-457200" algn="l"/>
                <a:tab pos="-914400" algn="l"/>
                <a:tab pos="-457200" algn="l"/>
                <a:tab pos="457200" algn="l"/>
              </a:tabLst>
            </a:pPr>
            <a:r>
              <a:rPr lang="nl-NL" dirty="0">
                <a:latin typeface="Times New Roman" panose="02020603050405020304" pitchFamily="18" charset="0"/>
                <a:ea typeface="Times New Roman" panose="02020603050405020304" pitchFamily="18" charset="0"/>
                <a:cs typeface="Times New Roman" panose="02020603050405020304" pitchFamily="18" charset="0"/>
              </a:rPr>
              <a:t>Boeken en literatuur;</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lphaUcPeriod"/>
              <a:tabLst>
                <a:tab pos="-914400" algn="l"/>
                <a:tab pos="-457200" algn="l"/>
                <a:tab pos="-914400" algn="l"/>
                <a:tab pos="-457200" algn="l"/>
                <a:tab pos="457200" algn="l"/>
              </a:tabLst>
            </a:pPr>
            <a:r>
              <a:rPr lang="nl-NL" dirty="0">
                <a:latin typeface="Times New Roman" panose="02020603050405020304" pitchFamily="18" charset="0"/>
                <a:ea typeface="Times New Roman" panose="02020603050405020304" pitchFamily="18" charset="0"/>
                <a:cs typeface="Times New Roman" panose="02020603050405020304" pitchFamily="18" charset="0"/>
              </a:rPr>
              <a:t>Beeld- en geluidsmateriaal: schilderijen, foto’s, film; </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914400" algn="l"/>
                <a:tab pos="-457200" algn="l"/>
              </a:tabLst>
            </a:pPr>
            <a:r>
              <a:rPr lang="nl-NL" b="1" dirty="0">
                <a:latin typeface="Times New Roman" panose="02020603050405020304" pitchFamily="18" charset="0"/>
                <a:ea typeface="Times New Roman" panose="02020603050405020304" pitchFamily="18" charset="0"/>
                <a:cs typeface="Times New Roman" panose="02020603050405020304" pitchFamily="18" charset="0"/>
              </a:rPr>
              <a:t> </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914400" algn="l"/>
                <a:tab pos="-4572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De belangrijkste deelcollecties binnen hoofdcategorie A zijn: </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tabLst>
                <a:tab pos="-914400" algn="l"/>
                <a:tab pos="-457200" algn="l"/>
                <a:tab pos="-914400" algn="l"/>
                <a:tab pos="-457200" algn="l"/>
                <a:tab pos="2286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Objecten rondom zuivelproductie op de boerderij; (tot plm. 1900)</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tabLst>
                <a:tab pos="-914400" algn="l"/>
                <a:tab pos="-457200" algn="l"/>
                <a:tab pos="-914400" algn="l"/>
                <a:tab pos="-457200" algn="l"/>
                <a:tab pos="2286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Objecten van het Fries Rundvee Stamboek;</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tabLst>
                <a:tab pos="-914400" algn="l"/>
                <a:tab pos="-457200" algn="l"/>
                <a:tab pos="-914400" algn="l"/>
                <a:tab pos="-457200" algn="l"/>
                <a:tab pos="2286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Objecten rondom akkerbouw;</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tabLst>
                <a:tab pos="-914400" algn="l"/>
                <a:tab pos="-457200" algn="l"/>
                <a:tab pos="-914400" algn="l"/>
                <a:tab pos="-457200" algn="l"/>
                <a:tab pos="2286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Objecten rondom hooioogst; </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tabLst>
                <a:tab pos="-914400" algn="l"/>
                <a:tab pos="-457200" algn="l"/>
                <a:tab pos="-914400" algn="l"/>
                <a:tab pos="-457200" algn="l"/>
                <a:tab pos="2286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Objecten rondom ambachten die ten dienste stonden van de landbouw; </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tabLst>
                <a:tab pos="-914400" algn="l"/>
                <a:tab pos="-457200" algn="l"/>
                <a:tab pos="-914400" algn="l"/>
                <a:tab pos="-457200" algn="l"/>
                <a:tab pos="2286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Huishoudelijke voorwerpen; </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tabLst>
                <a:tab pos="-914400" algn="l"/>
                <a:tab pos="-457200" algn="l"/>
                <a:tab pos="-914400" algn="l"/>
                <a:tab pos="-457200" algn="l"/>
                <a:tab pos="2286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Pronk en siervoorwerpen;</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spcAft>
                <a:spcPts val="0"/>
              </a:spcAft>
              <a:buFont typeface="+mj-lt"/>
              <a:buAutoNum type="arabicPeriod"/>
              <a:tabLst>
                <a:tab pos="-914400" algn="l"/>
                <a:tab pos="-457200" algn="l"/>
                <a:tab pos="-914400" algn="l"/>
                <a:tab pos="-457200" algn="l"/>
                <a:tab pos="228600" algn="l"/>
              </a:tabLst>
            </a:pPr>
            <a:r>
              <a:rPr lang="nl-NL" sz="1600" dirty="0">
                <a:latin typeface="Times New Roman" panose="02020603050405020304" pitchFamily="18" charset="0"/>
                <a:ea typeface="Times New Roman" panose="02020603050405020304" pitchFamily="18" charset="0"/>
                <a:cs typeface="Times New Roman" panose="02020603050405020304" pitchFamily="18" charset="0"/>
              </a:rPr>
              <a:t>Andere.</a:t>
            </a:r>
            <a:endParaRPr lang="nl-NL" sz="1100"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nl-NL" dirty="0">
                <a:latin typeface="Times New Roman" panose="02020603050405020304" pitchFamily="18" charset="0"/>
                <a:ea typeface="Calibri" panose="020F0502020204030204" pitchFamily="34" charset="0"/>
                <a:cs typeface="Times New Roman" panose="02020603050405020304" pitchFamily="18" charset="0"/>
              </a:rPr>
              <a:t> </a:t>
            </a:r>
            <a:endParaRPr lang="nl-NL"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dirty="0">
                <a:latin typeface="Times New Roman" panose="02020603050405020304" pitchFamily="18" charset="0"/>
                <a:ea typeface="Calibri" panose="020F0502020204030204" pitchFamily="34" charset="0"/>
                <a:cs typeface="Times New Roman" panose="02020603050405020304" pitchFamily="18" charset="0"/>
              </a:rPr>
              <a:t>Voor wat betreft de categorieën A is het museum op de punten 1-4 en 6 nagenoeg uit verzameld.</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6924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rije vorm 9"/>
          <p:cNvSpPr/>
          <p:nvPr/>
        </p:nvSpPr>
        <p:spPr>
          <a:xfrm>
            <a:off x="4724400" y="1358900"/>
            <a:ext cx="2015952" cy="3255508"/>
          </a:xfrm>
          <a:custGeom>
            <a:avLst/>
            <a:gdLst>
              <a:gd name="connsiteX0" fmla="*/ 0 w 2015952"/>
              <a:gd name="connsiteY0" fmla="*/ 0 h 3255508"/>
              <a:gd name="connsiteX1" fmla="*/ 723900 w 2015952"/>
              <a:gd name="connsiteY1" fmla="*/ 127000 h 3255508"/>
              <a:gd name="connsiteX2" fmla="*/ 1092200 w 2015952"/>
              <a:gd name="connsiteY2" fmla="*/ 152400 h 3255508"/>
              <a:gd name="connsiteX3" fmla="*/ 1422400 w 2015952"/>
              <a:gd name="connsiteY3" fmla="*/ 279400 h 3255508"/>
              <a:gd name="connsiteX4" fmla="*/ 1828800 w 2015952"/>
              <a:gd name="connsiteY4" fmla="*/ 546100 h 3255508"/>
              <a:gd name="connsiteX5" fmla="*/ 1993900 w 2015952"/>
              <a:gd name="connsiteY5" fmla="*/ 571500 h 3255508"/>
              <a:gd name="connsiteX6" fmla="*/ 1358900 w 2015952"/>
              <a:gd name="connsiteY6" fmla="*/ 393700 h 3255508"/>
              <a:gd name="connsiteX7" fmla="*/ 1155700 w 2015952"/>
              <a:gd name="connsiteY7" fmla="*/ 393700 h 3255508"/>
              <a:gd name="connsiteX8" fmla="*/ 1168400 w 2015952"/>
              <a:gd name="connsiteY8" fmla="*/ 622300 h 3255508"/>
              <a:gd name="connsiteX9" fmla="*/ 1193800 w 2015952"/>
              <a:gd name="connsiteY9" fmla="*/ 863600 h 3255508"/>
              <a:gd name="connsiteX10" fmla="*/ 1346200 w 2015952"/>
              <a:gd name="connsiteY10" fmla="*/ 965200 h 3255508"/>
              <a:gd name="connsiteX11" fmla="*/ 1689100 w 2015952"/>
              <a:gd name="connsiteY11" fmla="*/ 1041400 h 3255508"/>
              <a:gd name="connsiteX12" fmla="*/ 1866900 w 2015952"/>
              <a:gd name="connsiteY12" fmla="*/ 1143000 h 3255508"/>
              <a:gd name="connsiteX13" fmla="*/ 1752600 w 2015952"/>
              <a:gd name="connsiteY13" fmla="*/ 1587500 h 3255508"/>
              <a:gd name="connsiteX14" fmla="*/ 1536700 w 2015952"/>
              <a:gd name="connsiteY14" fmla="*/ 1816100 h 3255508"/>
              <a:gd name="connsiteX15" fmla="*/ 1384300 w 2015952"/>
              <a:gd name="connsiteY15" fmla="*/ 2463800 h 3255508"/>
              <a:gd name="connsiteX16" fmla="*/ 1206500 w 2015952"/>
              <a:gd name="connsiteY16" fmla="*/ 3009900 h 3255508"/>
              <a:gd name="connsiteX17" fmla="*/ 927100 w 2015952"/>
              <a:gd name="connsiteY17" fmla="*/ 3022600 h 3255508"/>
              <a:gd name="connsiteX18" fmla="*/ 38100 w 2015952"/>
              <a:gd name="connsiteY18" fmla="*/ 114300 h 3255508"/>
              <a:gd name="connsiteX19" fmla="*/ 38100 w 2015952"/>
              <a:gd name="connsiteY19" fmla="*/ 114300 h 3255508"/>
              <a:gd name="connsiteX20" fmla="*/ 76200 w 2015952"/>
              <a:gd name="connsiteY20" fmla="*/ 63500 h 3255508"/>
              <a:gd name="connsiteX21" fmla="*/ 76200 w 2015952"/>
              <a:gd name="connsiteY21" fmla="*/ 38100 h 325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5952" h="3255508">
                <a:moveTo>
                  <a:pt x="0" y="0"/>
                </a:moveTo>
                <a:cubicBezTo>
                  <a:pt x="270933" y="50800"/>
                  <a:pt x="541867" y="101600"/>
                  <a:pt x="723900" y="127000"/>
                </a:cubicBezTo>
                <a:cubicBezTo>
                  <a:pt x="905933" y="152400"/>
                  <a:pt x="975783" y="127000"/>
                  <a:pt x="1092200" y="152400"/>
                </a:cubicBezTo>
                <a:cubicBezTo>
                  <a:pt x="1208617" y="177800"/>
                  <a:pt x="1299633" y="213783"/>
                  <a:pt x="1422400" y="279400"/>
                </a:cubicBezTo>
                <a:cubicBezTo>
                  <a:pt x="1545167" y="345017"/>
                  <a:pt x="1733550" y="497417"/>
                  <a:pt x="1828800" y="546100"/>
                </a:cubicBezTo>
                <a:cubicBezTo>
                  <a:pt x="1924050" y="594783"/>
                  <a:pt x="2072217" y="596900"/>
                  <a:pt x="1993900" y="571500"/>
                </a:cubicBezTo>
                <a:cubicBezTo>
                  <a:pt x="1915583" y="546100"/>
                  <a:pt x="1498600" y="423333"/>
                  <a:pt x="1358900" y="393700"/>
                </a:cubicBezTo>
                <a:cubicBezTo>
                  <a:pt x="1219200" y="364067"/>
                  <a:pt x="1187450" y="355600"/>
                  <a:pt x="1155700" y="393700"/>
                </a:cubicBezTo>
                <a:cubicBezTo>
                  <a:pt x="1123950" y="431800"/>
                  <a:pt x="1162050" y="543983"/>
                  <a:pt x="1168400" y="622300"/>
                </a:cubicBezTo>
                <a:cubicBezTo>
                  <a:pt x="1174750" y="700617"/>
                  <a:pt x="1164167" y="806450"/>
                  <a:pt x="1193800" y="863600"/>
                </a:cubicBezTo>
                <a:cubicBezTo>
                  <a:pt x="1223433" y="920750"/>
                  <a:pt x="1263650" y="935567"/>
                  <a:pt x="1346200" y="965200"/>
                </a:cubicBezTo>
                <a:cubicBezTo>
                  <a:pt x="1428750" y="994833"/>
                  <a:pt x="1602317" y="1011767"/>
                  <a:pt x="1689100" y="1041400"/>
                </a:cubicBezTo>
                <a:cubicBezTo>
                  <a:pt x="1775883" y="1071033"/>
                  <a:pt x="1856317" y="1051983"/>
                  <a:pt x="1866900" y="1143000"/>
                </a:cubicBezTo>
                <a:cubicBezTo>
                  <a:pt x="1877483" y="1234017"/>
                  <a:pt x="1807633" y="1475317"/>
                  <a:pt x="1752600" y="1587500"/>
                </a:cubicBezTo>
                <a:cubicBezTo>
                  <a:pt x="1697567" y="1699683"/>
                  <a:pt x="1598083" y="1670050"/>
                  <a:pt x="1536700" y="1816100"/>
                </a:cubicBezTo>
                <a:cubicBezTo>
                  <a:pt x="1475317" y="1962150"/>
                  <a:pt x="1439333" y="2264833"/>
                  <a:pt x="1384300" y="2463800"/>
                </a:cubicBezTo>
                <a:cubicBezTo>
                  <a:pt x="1329267" y="2662767"/>
                  <a:pt x="1282700" y="2916767"/>
                  <a:pt x="1206500" y="3009900"/>
                </a:cubicBezTo>
                <a:cubicBezTo>
                  <a:pt x="1130300" y="3103033"/>
                  <a:pt x="1121833" y="3505200"/>
                  <a:pt x="927100" y="3022600"/>
                </a:cubicBezTo>
                <a:cubicBezTo>
                  <a:pt x="732367" y="2540000"/>
                  <a:pt x="38100" y="114300"/>
                  <a:pt x="38100" y="114300"/>
                </a:cubicBezTo>
                <a:lnTo>
                  <a:pt x="38100" y="114300"/>
                </a:lnTo>
                <a:cubicBezTo>
                  <a:pt x="44450" y="105833"/>
                  <a:pt x="69850" y="76200"/>
                  <a:pt x="76200" y="63500"/>
                </a:cubicBezTo>
                <a:cubicBezTo>
                  <a:pt x="82550" y="50800"/>
                  <a:pt x="79375" y="44450"/>
                  <a:pt x="76200" y="38100"/>
                </a:cubicBezTo>
              </a:path>
            </a:pathLst>
          </a:custGeom>
          <a:solidFill>
            <a:schemeClr val="accent1">
              <a:alpha val="28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3" descr="Reclame - Rivella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174" y="1183447"/>
            <a:ext cx="8499595" cy="568871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56" y="699742"/>
            <a:ext cx="4926606" cy="6158258"/>
          </a:xfrm>
          <a:prstGeom prst="rect">
            <a:avLst/>
          </a:prstGeom>
        </p:spPr>
      </p:pic>
    </p:spTree>
    <p:extLst>
      <p:ext uri="{BB962C8B-B14F-4D97-AF65-F5344CB8AC3E}">
        <p14:creationId xmlns:p14="http://schemas.microsoft.com/office/powerpoint/2010/main" val="2350360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47218" y="1629508"/>
            <a:ext cx="8161713" cy="4590964"/>
          </a:xfrm>
        </p:spPr>
      </p:pic>
      <p:pic>
        <p:nvPicPr>
          <p:cNvPr id="5" name="Tijdelijke aanduiding voor inhou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9909" y="332402"/>
            <a:ext cx="5862322" cy="4398313"/>
          </a:xfrm>
          <a:prstGeom prst="rect">
            <a:avLst/>
          </a:prstGeom>
        </p:spPr>
      </p:pic>
    </p:spTree>
    <p:extLst>
      <p:ext uri="{BB962C8B-B14F-4D97-AF65-F5344CB8AC3E}">
        <p14:creationId xmlns:p14="http://schemas.microsoft.com/office/powerpoint/2010/main" val="1403419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141" y="246184"/>
            <a:ext cx="10082850" cy="5498124"/>
          </a:xfr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681" y="3827584"/>
            <a:ext cx="6024319" cy="2673292"/>
          </a:xfrm>
          <a:prstGeom prst="rect">
            <a:avLst/>
          </a:prstGeom>
        </p:spPr>
      </p:pic>
    </p:spTree>
    <p:extLst>
      <p:ext uri="{BB962C8B-B14F-4D97-AF65-F5344CB8AC3E}">
        <p14:creationId xmlns:p14="http://schemas.microsoft.com/office/powerpoint/2010/main" val="27396195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38D0BC12EB534BAD606017ACB58CB8" ma:contentTypeVersion="18" ma:contentTypeDescription="Een nieuw document maken." ma:contentTypeScope="" ma:versionID="e49e868807557ba4dc58057122e98f4a">
  <xsd:schema xmlns:xsd="http://www.w3.org/2001/XMLSchema" xmlns:xs="http://www.w3.org/2001/XMLSchema" xmlns:p="http://schemas.microsoft.com/office/2006/metadata/properties" xmlns:ns3="91b52ba4-f4a8-471c-a904-cebda7e7ad7e" xmlns:ns4="b09c8c65-1198-42fb-bf50-2a85f993ff0e" targetNamespace="http://schemas.microsoft.com/office/2006/metadata/properties" ma:root="true" ma:fieldsID="86f5512e29db45f8d56cc09e63326c9f" ns3:_="" ns4:_="">
    <xsd:import namespace="91b52ba4-f4a8-471c-a904-cebda7e7ad7e"/>
    <xsd:import namespace="b09c8c65-1198-42fb-bf50-2a85f993ff0e"/>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ObjectDetectorVersions" minOccurs="0"/>
                <xsd:element ref="ns4:MediaServiceSystemTags" minOccurs="0"/>
                <xsd:element ref="ns4:_activity"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b52ba4-f4a8-471c-a904-cebda7e7ad7e"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int-hash delen" ma:internalName="SharingHintHash" ma:readOnly="true">
      <xsd:simpleType>
        <xsd:restriction base="dms:Text"/>
      </xsd:simpleType>
    </xsd:element>
    <xsd:element name="SharedWithDetails" ma:index="10"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9c8c65-1198-42fb-bf50-2a85f993ff0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_activity" ma:index="24" nillable="true" ma:displayName="_activity" ma:hidden="true" ma:internalName="_activity">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09c8c65-1198-42fb-bf50-2a85f993ff0e" xsi:nil="true"/>
  </documentManagement>
</p:properties>
</file>

<file path=customXml/itemProps1.xml><?xml version="1.0" encoding="utf-8"?>
<ds:datastoreItem xmlns:ds="http://schemas.openxmlformats.org/officeDocument/2006/customXml" ds:itemID="{22AD67ED-7C6D-4B81-88F5-BBB150714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b52ba4-f4a8-471c-a904-cebda7e7ad7e"/>
    <ds:schemaRef ds:uri="b09c8c65-1198-42fb-bf50-2a85f993ff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69CA27-B7AA-46A5-9E7C-E002FE8A20CA}">
  <ds:schemaRefs>
    <ds:schemaRef ds:uri="http://schemas.microsoft.com/sharepoint/v3/contenttype/forms"/>
  </ds:schemaRefs>
</ds:datastoreItem>
</file>

<file path=customXml/itemProps3.xml><?xml version="1.0" encoding="utf-8"?>
<ds:datastoreItem xmlns:ds="http://schemas.openxmlformats.org/officeDocument/2006/customXml" ds:itemID="{84480057-46C0-49EE-A880-B1E06909190E}">
  <ds:schemaRefs>
    <ds:schemaRef ds:uri="http://purl.org/dc/elements/1.1/"/>
    <ds:schemaRef ds:uri="http://schemas.microsoft.com/office/2006/metadata/properties"/>
    <ds:schemaRef ds:uri="91b52ba4-f4a8-471c-a904-cebda7e7ad7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09c8c65-1198-42fb-bf50-2a85f993ff0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Ion</Template>
  <TotalTime>1541</TotalTime>
  <Words>1007</Words>
  <Application>Microsoft Office PowerPoint</Application>
  <PresentationFormat>Breedbeeld</PresentationFormat>
  <Paragraphs>80</Paragraphs>
  <Slides>11</Slides>
  <Notes>11</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11</vt:i4>
      </vt:variant>
    </vt:vector>
  </HeadingPairs>
  <TitlesOfParts>
    <vt:vector size="19" baseType="lpstr">
      <vt:lpstr>Arial</vt:lpstr>
      <vt:lpstr>Calibri</vt:lpstr>
      <vt:lpstr>Century Gothic</vt:lpstr>
      <vt:lpstr>Roboto</vt:lpstr>
      <vt:lpstr>Times New Roman</vt:lpstr>
      <vt:lpstr>Wingdings 3</vt:lpstr>
      <vt:lpstr>Ion</vt:lpstr>
      <vt:lpstr>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Tresoar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Henk Dijkstra</dc:creator>
  <cp:lastModifiedBy>Klaas Zandberg</cp:lastModifiedBy>
  <cp:revision>180</cp:revision>
  <cp:lastPrinted>2018-08-25T09:35:28Z</cp:lastPrinted>
  <dcterms:created xsi:type="dcterms:W3CDTF">2018-08-22T10:34:45Z</dcterms:created>
  <dcterms:modified xsi:type="dcterms:W3CDTF">2024-02-13T14:04:44Z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0x010100A338D0BC12EB534BAD606017ACB58CB8</vt:lpwstr>
  </property>
</Properties>
</file>