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711" r:id="rId8"/>
    <p:sldId id="266" r:id="rId9"/>
    <p:sldId id="267" r:id="rId10"/>
    <p:sldId id="270" r:id="rId11"/>
    <p:sldId id="271" r:id="rId12"/>
    <p:sldId id="276" r:id="rId13"/>
    <p:sldId id="275" r:id="rId14"/>
    <p:sldId id="712" r:id="rId15"/>
    <p:sldId id="713" r:id="rId16"/>
    <p:sldId id="705" r:id="rId17"/>
    <p:sldId id="274" r:id="rId18"/>
    <p:sldId id="714" r:id="rId19"/>
    <p:sldId id="715" r:id="rId20"/>
    <p:sldId id="277" r:id="rId21"/>
    <p:sldId id="278" r:id="rId22"/>
    <p:sldId id="286" r:id="rId23"/>
    <p:sldId id="287" r:id="rId24"/>
    <p:sldId id="716" r:id="rId25"/>
    <p:sldId id="717" r:id="rId26"/>
    <p:sldId id="1216" r:id="rId27"/>
    <p:sldId id="1194" r:id="rId28"/>
    <p:sldId id="1195" r:id="rId29"/>
    <p:sldId id="1196" r:id="rId30"/>
    <p:sldId id="291" r:id="rId31"/>
    <p:sldId id="292" r:id="rId32"/>
    <p:sldId id="294" r:id="rId33"/>
    <p:sldId id="295" r:id="rId34"/>
    <p:sldId id="296" r:id="rId35"/>
    <p:sldId id="297" r:id="rId36"/>
    <p:sldId id="1218" r:id="rId37"/>
    <p:sldId id="298" r:id="rId38"/>
    <p:sldId id="1219" r:id="rId39"/>
    <p:sldId id="299" r:id="rId40"/>
    <p:sldId id="1226" r:id="rId41"/>
    <p:sldId id="1227" r:id="rId42"/>
    <p:sldId id="1222" r:id="rId43"/>
    <p:sldId id="1223" r:id="rId44"/>
    <p:sldId id="1225" r:id="rId45"/>
    <p:sldId id="1231" r:id="rId46"/>
    <p:sldId id="1230" r:id="rId47"/>
    <p:sldId id="1232" r:id="rId48"/>
    <p:sldId id="1228" r:id="rId49"/>
    <p:sldId id="1233" r:id="rId50"/>
    <p:sldId id="1234" r:id="rId51"/>
    <p:sldId id="1238" r:id="rId52"/>
    <p:sldId id="1239" r:id="rId53"/>
    <p:sldId id="1240" r:id="rId54"/>
    <p:sldId id="1237" r:id="rId55"/>
    <p:sldId id="1212" r:id="rId56"/>
    <p:sldId id="273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36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46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41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98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52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3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7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57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20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55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52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4685-50BC-404D-8F5D-DE1575F1A0B2}" type="datetimeFigureOut">
              <a:rPr lang="nl-NL" smtClean="0"/>
              <a:t>29-01-2024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65BCB-0FF8-416F-9EB2-C53522136B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758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estfriesmuseum.nl/herwaardering-en-uithuizing-collectie/#group-whats-new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Herwaardering en uithuizing collectie - Westfries Museum, Hoorn">
            <a:extLst>
              <a:ext uri="{FF2B5EF4-FFF2-40B4-BE49-F238E27FC236}">
                <a16:creationId xmlns:a16="http://schemas.microsoft.com/office/drawing/2014/main" id="{7DBD666D-77A5-F68E-CBA7-63BAE55A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2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2DA46F-8DC8-334A-D054-FCC4415A0065}"/>
              </a:ext>
            </a:extLst>
          </p:cNvPr>
          <p:cNvSpPr txBox="1"/>
          <p:nvPr/>
        </p:nvSpPr>
        <p:spPr>
          <a:xfrm>
            <a:off x="1339273" y="1438275"/>
            <a:ext cx="95192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De lange weg naar een nieuw collectiebeleid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602143-C71B-DF2A-8761-3CE2AB0BD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5915361"/>
            <a:ext cx="1905320" cy="6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hout, overdekt, gebroken, vloer&#10;&#10;Automatisch gegenereerde beschrijving">
            <a:extLst>
              <a:ext uri="{FF2B5EF4-FFF2-40B4-BE49-F238E27FC236}">
                <a16:creationId xmlns:a16="http://schemas.microsoft.com/office/drawing/2014/main" id="{C5CF1154-D6FB-423D-E1FB-DBFE7A019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198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55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Vitrine, overdekt, glas, Etalage&#10;&#10;Automatisch gegenereerde beschrijving">
            <a:extLst>
              <a:ext uri="{FF2B5EF4-FFF2-40B4-BE49-F238E27FC236}">
                <a16:creationId xmlns:a16="http://schemas.microsoft.com/office/drawing/2014/main" id="{590F64D0-3D80-740C-F2F5-5B4F222EF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 b="128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F5A353-A516-B9FC-1DEB-AA98EFD67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67" y="219074"/>
            <a:ext cx="4850607" cy="646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8D9F9F-5FCF-E693-69A1-AFA361653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85723"/>
            <a:ext cx="4950620" cy="660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75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ECFEA4-0F0F-E55B-362E-E014D9FFF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b="166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A6B15DD-9529-3395-30CD-ACFC53ED7CDE}"/>
              </a:ext>
            </a:extLst>
          </p:cNvPr>
          <p:cNvSpPr txBox="1"/>
          <p:nvPr/>
        </p:nvSpPr>
        <p:spPr>
          <a:xfrm>
            <a:off x="1790700" y="1152525"/>
            <a:ext cx="8943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Wie niet kiest, </a:t>
            </a:r>
          </a:p>
          <a:p>
            <a:r>
              <a:rPr lang="nl-N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wordt niet gekozen</a:t>
            </a:r>
          </a:p>
        </p:txBody>
      </p:sp>
    </p:spTree>
    <p:extLst>
      <p:ext uri="{BB962C8B-B14F-4D97-AF65-F5344CB8AC3E}">
        <p14:creationId xmlns:p14="http://schemas.microsoft.com/office/powerpoint/2010/main" val="842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98E8BC9-AD62-1251-E6E3-C43C3593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943"/>
            <a:ext cx="12192000" cy="47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loer, binnen, kamer, venster&#10;&#10;Automatisch gegenereerde beschrijving">
            <a:extLst>
              <a:ext uri="{FF2B5EF4-FFF2-40B4-BE49-F238E27FC236}">
                <a16:creationId xmlns:a16="http://schemas.microsoft.com/office/drawing/2014/main" id="{D7BEBE12-2701-5D25-495F-AB27FFB7D9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80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CD509FB-E349-E7C5-3086-C6FDE1BFD69F}"/>
              </a:ext>
            </a:extLst>
          </p:cNvPr>
          <p:cNvSpPr txBox="1"/>
          <p:nvPr/>
        </p:nvSpPr>
        <p:spPr>
          <a:xfrm>
            <a:off x="1933575" y="2486025"/>
            <a:ext cx="923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rgbClr val="FFFF00"/>
                </a:solidFill>
                <a:latin typeface="Outfit" pitchFamily="2" charset="0"/>
              </a:rPr>
              <a:t>Bewaren om te delen</a:t>
            </a:r>
          </a:p>
        </p:txBody>
      </p:sp>
    </p:spTree>
    <p:extLst>
      <p:ext uri="{BB962C8B-B14F-4D97-AF65-F5344CB8AC3E}">
        <p14:creationId xmlns:p14="http://schemas.microsoft.com/office/powerpoint/2010/main" val="20320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houtsnijwerk, doos, steen&#10;&#10;Automatisch gegenereerde beschrijving">
            <a:extLst>
              <a:ext uri="{FF2B5EF4-FFF2-40B4-BE49-F238E27FC236}">
                <a16:creationId xmlns:a16="http://schemas.microsoft.com/office/drawing/2014/main" id="{4A6303F3-ACD4-4546-934B-C5CC5D0F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7074" b="-1"/>
          <a:stretch/>
        </p:blipFill>
        <p:spPr>
          <a:xfrm>
            <a:off x="0" y="35907"/>
            <a:ext cx="12192000" cy="6857990"/>
          </a:xfrm>
          <a:prstGeom prst="rect">
            <a:avLst/>
          </a:pr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2729680-0011-4C72-A058-E692F54D0DDF}"/>
              </a:ext>
            </a:extLst>
          </p:cNvPr>
          <p:cNvSpPr txBox="1"/>
          <p:nvPr/>
        </p:nvSpPr>
        <p:spPr>
          <a:xfrm>
            <a:off x="766619" y="-91439"/>
            <a:ext cx="106402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72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nl-NL" sz="7200" dirty="0">
                <a:solidFill>
                  <a:schemeClr val="tx1">
                    <a:lumMod val="85000"/>
                  </a:schemeClr>
                </a:solidFill>
              </a:rPr>
              <a:t>   </a:t>
            </a:r>
          </a:p>
          <a:p>
            <a:r>
              <a:rPr lang="nl-NL" sz="7200" dirty="0">
                <a:solidFill>
                  <a:schemeClr val="tx1">
                    <a:lumMod val="85000"/>
                  </a:schemeClr>
                </a:solidFill>
                <a:latin typeface="Outfit" pitchFamily="2" charset="0"/>
              </a:rPr>
              <a:t>   </a:t>
            </a:r>
            <a:r>
              <a:rPr lang="nl-NL" sz="7200" dirty="0">
                <a:solidFill>
                  <a:srgbClr val="FFFF00"/>
                </a:solidFill>
                <a:latin typeface="Outfit" pitchFamily="2" charset="0"/>
              </a:rPr>
              <a:t>De Vroegmoderne Tijd</a:t>
            </a:r>
          </a:p>
          <a:p>
            <a:endParaRPr lang="nl-NL" sz="1100" dirty="0">
              <a:solidFill>
                <a:schemeClr val="tx1">
                  <a:lumMod val="85000"/>
                </a:schemeClr>
              </a:solidFill>
              <a:latin typeface="Outfit" pitchFamily="2" charset="0"/>
            </a:endParaRPr>
          </a:p>
          <a:p>
            <a:r>
              <a:rPr lang="nl-NL" sz="1100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endParaRPr lang="nl-NL" sz="1100" dirty="0">
              <a:solidFill>
                <a:schemeClr val="tx1">
                  <a:lumMod val="85000"/>
                </a:schemeClr>
              </a:solidFill>
            </a:endParaRPr>
          </a:p>
          <a:p>
            <a:endParaRPr lang="nl-NL" sz="11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nl-NL" sz="7200" dirty="0">
                <a:solidFill>
                  <a:schemeClr val="tx1">
                    <a:lumMod val="85000"/>
                  </a:schemeClr>
                </a:solidFill>
              </a:rPr>
              <a:t>              </a:t>
            </a:r>
            <a:r>
              <a:rPr lang="nl-NL" sz="7200" dirty="0">
                <a:solidFill>
                  <a:srgbClr val="FFFF00"/>
                </a:solidFill>
              </a:rPr>
              <a:t>1450-1800</a:t>
            </a:r>
          </a:p>
        </p:txBody>
      </p:sp>
    </p:spTree>
    <p:extLst>
      <p:ext uri="{BB962C8B-B14F-4D97-AF65-F5344CB8AC3E}">
        <p14:creationId xmlns:p14="http://schemas.microsoft.com/office/powerpoint/2010/main" val="12206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C36127-591F-44E4-D770-E0CB6BEC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261"/>
            <a:ext cx="12353925" cy="7731222"/>
          </a:xfrm>
          <a:prstGeom prst="rect">
            <a:avLst/>
          </a:prstGeom>
        </p:spPr>
      </p:pic>
      <p:pic>
        <p:nvPicPr>
          <p:cNvPr id="2" name="Afbeelding 1" descr="Afbeelding met tekst, person, persoon, dragen&#10;&#10;Automatisch gegenereerde beschrijving">
            <a:extLst>
              <a:ext uri="{FF2B5EF4-FFF2-40B4-BE49-F238E27FC236}">
                <a16:creationId xmlns:a16="http://schemas.microsoft.com/office/drawing/2014/main" id="{A7ED1CC2-AE78-B13D-8FB6-5186A5007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12414" cy="83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1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Wonderkamers in nieuw museaal concept - Westfries Museum, Hoorn">
            <a:extLst>
              <a:ext uri="{FF2B5EF4-FFF2-40B4-BE49-F238E27FC236}">
                <a16:creationId xmlns:a16="http://schemas.microsoft.com/office/drawing/2014/main" id="{1AB47F5F-DF1F-616E-1284-B759E7BA2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r="109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19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VR-tentoonstelling Westfries Museum: Afgewogen beeld of geschiedvervalsing?">
            <a:extLst>
              <a:ext uri="{FF2B5EF4-FFF2-40B4-BE49-F238E27FC236}">
                <a16:creationId xmlns:a16="http://schemas.microsoft.com/office/drawing/2014/main" id="{AA018B7B-FE74-9A63-29B8-777ED5DE1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8" b="179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E3C00B-03E5-5E72-F506-F3A465089037}"/>
              </a:ext>
            </a:extLst>
          </p:cNvPr>
          <p:cNvSpPr txBox="1"/>
          <p:nvPr/>
        </p:nvSpPr>
        <p:spPr>
          <a:xfrm>
            <a:off x="1743075" y="2447925"/>
            <a:ext cx="923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utfit" pitchFamily="2" charset="0"/>
              </a:rPr>
              <a:t>32.00             54.000 </a:t>
            </a: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68DC35D7-9683-CA8C-6572-FF68B7E06B77}"/>
              </a:ext>
            </a:extLst>
          </p:cNvPr>
          <p:cNvSpPr/>
          <p:nvPr/>
        </p:nvSpPr>
        <p:spPr>
          <a:xfrm>
            <a:off x="4861571" y="2805773"/>
            <a:ext cx="1366336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70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Bedachtzame Man Uitwerking Van Creatieve Ideeën (rechterkant Van Zijn  Hersenen) En Analytische Redeneringen (zijn Linkerkant) Royalty-Vrije Foto,  Plaatjes, Beelden En Stock Fotografie. Image 58373568.">
            <a:extLst>
              <a:ext uri="{FF2B5EF4-FFF2-40B4-BE49-F238E27FC236}">
                <a16:creationId xmlns:a16="http://schemas.microsoft.com/office/drawing/2014/main" id="{9FFC076A-3522-D126-633C-557084413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1334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0EE020-4299-8502-5A77-683FF6F5BD26}"/>
              </a:ext>
            </a:extLst>
          </p:cNvPr>
          <p:cNvSpPr txBox="1"/>
          <p:nvPr/>
        </p:nvSpPr>
        <p:spPr>
          <a:xfrm>
            <a:off x="849746" y="1117600"/>
            <a:ext cx="10875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na over nieuwe missie/visie voor het museum?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heeft onvoldoende geld voor behoud/beheer collectie?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heeft onvoldoende kwalitatief goede depotruimte 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wel eens ‘Moeten we dit wel allemaal bewaren 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wel eens ‘Wat doet dit object in onze collectie ?</a:t>
            </a:r>
          </a:p>
        </p:txBody>
      </p:sp>
    </p:spTree>
    <p:extLst>
      <p:ext uri="{BB962C8B-B14F-4D97-AF65-F5344CB8AC3E}">
        <p14:creationId xmlns:p14="http://schemas.microsoft.com/office/powerpoint/2010/main" val="913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9117DB-3525-9B88-FD01-EE64F942B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5" y="397000"/>
            <a:ext cx="8524875" cy="63182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A2CD1E-54B4-C5FB-00E4-0C5C15C97662}"/>
              </a:ext>
            </a:extLst>
          </p:cNvPr>
          <p:cNvSpPr txBox="1"/>
          <p:nvPr/>
        </p:nvSpPr>
        <p:spPr>
          <a:xfrm>
            <a:off x="704849" y="397000"/>
            <a:ext cx="786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rgbClr val="FFFF00"/>
                </a:solidFill>
                <a:latin typeface="Outfit" pitchFamily="2" charset="0"/>
              </a:rPr>
              <a:t>Selectie bij de voordeur</a:t>
            </a:r>
          </a:p>
        </p:txBody>
      </p:sp>
    </p:spTree>
    <p:extLst>
      <p:ext uri="{BB962C8B-B14F-4D97-AF65-F5344CB8AC3E}">
        <p14:creationId xmlns:p14="http://schemas.microsoft.com/office/powerpoint/2010/main" val="1016532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2547F2-77B1-0072-E27E-9CB41077C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23278"/>
            <a:ext cx="10868025" cy="66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 descr="Uw nieuwe state of the art depot - Imming Logistics Fine Art B.V.">
            <a:extLst>
              <a:ext uri="{FF2B5EF4-FFF2-40B4-BE49-F238E27FC236}">
                <a16:creationId xmlns:a16="http://schemas.microsoft.com/office/drawing/2014/main" id="{655DFE2F-1EEB-E02A-39DF-8DD5FC4E3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23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monstraties voor en tegen J.P. Coen: 'Inwoners van Hoorn zijn  conservatief en kijken liever de andere kant op' | De Volkskrant">
            <a:extLst>
              <a:ext uri="{FF2B5EF4-FFF2-40B4-BE49-F238E27FC236}">
                <a16:creationId xmlns:a16="http://schemas.microsoft.com/office/drawing/2014/main" id="{324C4BD9-9F75-3642-63C9-FBC58115B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" b="113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21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07595340-D4DB-C510-EB59-7455410C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A494E3-92B0-2FF1-BD09-3D6A9663D3FB}"/>
              </a:ext>
            </a:extLst>
          </p:cNvPr>
          <p:cNvSpPr txBox="1"/>
          <p:nvPr/>
        </p:nvSpPr>
        <p:spPr>
          <a:xfrm>
            <a:off x="1695451" y="4048125"/>
            <a:ext cx="1140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  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689D2A-1056-CBDD-0AE2-79BE663A0AAB}"/>
              </a:ext>
            </a:extLst>
          </p:cNvPr>
          <p:cNvSpPr txBox="1"/>
          <p:nvPr/>
        </p:nvSpPr>
        <p:spPr>
          <a:xfrm>
            <a:off x="5440218" y="4048125"/>
            <a:ext cx="1376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16</a:t>
            </a:r>
            <a:endParaRPr lang="nl-NL" sz="6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EB4185-EFF6-6D04-543A-7DEAA06A5166}"/>
              </a:ext>
            </a:extLst>
          </p:cNvPr>
          <p:cNvSpPr txBox="1"/>
          <p:nvPr/>
        </p:nvSpPr>
        <p:spPr>
          <a:xfrm>
            <a:off x="7416800" y="3980873"/>
            <a:ext cx="1893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13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98E8BC9-AD62-1251-E6E3-C43C3593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943"/>
            <a:ext cx="12192000" cy="47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34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7890F75C-333A-8B5D-2175-1C3A5A12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731545E-F947-2C59-ADC3-6C56448EC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1" y="74289"/>
            <a:ext cx="9374908" cy="658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755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7890F75C-333A-8B5D-2175-1C3A5A12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AB6333E9-169B-F43C-7695-C92524645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4" y="-18918"/>
            <a:ext cx="8469456" cy="68958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BFA29A4-DDD4-462E-3E98-3A973A9BEE61}"/>
              </a:ext>
            </a:extLst>
          </p:cNvPr>
          <p:cNvSpPr txBox="1"/>
          <p:nvPr/>
        </p:nvSpPr>
        <p:spPr>
          <a:xfrm>
            <a:off x="3362037" y="2854036"/>
            <a:ext cx="5200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1450 - 1800</a:t>
            </a:r>
          </a:p>
        </p:txBody>
      </p:sp>
    </p:spTree>
    <p:extLst>
      <p:ext uri="{BB962C8B-B14F-4D97-AF65-F5344CB8AC3E}">
        <p14:creationId xmlns:p14="http://schemas.microsoft.com/office/powerpoint/2010/main" val="14162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7890F75C-333A-8B5D-2175-1C3A5A12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9DE2F581-3B73-C9BE-0724-02A2190F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26" y="-18918"/>
            <a:ext cx="8469456" cy="68958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D721033-30D7-399F-28A3-3D7944F0C809}"/>
              </a:ext>
            </a:extLst>
          </p:cNvPr>
          <p:cNvSpPr txBox="1"/>
          <p:nvPr/>
        </p:nvSpPr>
        <p:spPr>
          <a:xfrm flipH="1">
            <a:off x="1985818" y="3059668"/>
            <a:ext cx="9531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The first Global Age</a:t>
            </a:r>
          </a:p>
        </p:txBody>
      </p:sp>
    </p:spTree>
    <p:extLst>
      <p:ext uri="{BB962C8B-B14F-4D97-AF65-F5344CB8AC3E}">
        <p14:creationId xmlns:p14="http://schemas.microsoft.com/office/powerpoint/2010/main" val="5178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7890F75C-333A-8B5D-2175-1C3A5A12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ransport, watervoertuig, schip, hemel&#10;&#10;Automatisch gegenereerde beschrijving">
            <a:extLst>
              <a:ext uri="{FF2B5EF4-FFF2-40B4-BE49-F238E27FC236}">
                <a16:creationId xmlns:a16="http://schemas.microsoft.com/office/drawing/2014/main" id="{DEFC44A9-1556-4E8D-83A4-2AE48CE36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" y="461817"/>
            <a:ext cx="11772150" cy="606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BDBF318-6C64-D9CB-2380-B9717B2E4D41}"/>
              </a:ext>
            </a:extLst>
          </p:cNvPr>
          <p:cNvSpPr txBox="1"/>
          <p:nvPr/>
        </p:nvSpPr>
        <p:spPr>
          <a:xfrm>
            <a:off x="923636" y="785091"/>
            <a:ext cx="106402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  </a:t>
            </a:r>
            <a:r>
              <a:rPr lang="nl-N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utfit" pitchFamily="2" charset="0"/>
              </a:rPr>
              <a:t>Van Gouden Eeuw naar</a:t>
            </a:r>
          </a:p>
          <a:p>
            <a:r>
              <a:rPr lang="nl-N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utfit" pitchFamily="2" charset="0"/>
              </a:rPr>
              <a:t>                 Global Age </a:t>
            </a:r>
          </a:p>
        </p:txBody>
      </p:sp>
    </p:spTree>
    <p:extLst>
      <p:ext uri="{BB962C8B-B14F-4D97-AF65-F5344CB8AC3E}">
        <p14:creationId xmlns:p14="http://schemas.microsoft.com/office/powerpoint/2010/main" val="29651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aste collectie - Museum De Koperen Knop">
            <a:extLst>
              <a:ext uri="{FF2B5EF4-FFF2-40B4-BE49-F238E27FC236}">
                <a16:creationId xmlns:a16="http://schemas.microsoft.com/office/drawing/2014/main" id="{63F73A10-C9E7-5A45-6A70-2AF40DA5B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902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A533586-643E-C4B0-3633-19145E97147C}"/>
              </a:ext>
            </a:extLst>
          </p:cNvPr>
          <p:cNvSpPr txBox="1"/>
          <p:nvPr/>
        </p:nvSpPr>
        <p:spPr>
          <a:xfrm>
            <a:off x="886691" y="2964873"/>
            <a:ext cx="10834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 Herziening collectiebeleid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E6E6F5A-0BEE-C5CA-1BD1-E957CA85B9BC}"/>
              </a:ext>
            </a:extLst>
          </p:cNvPr>
          <p:cNvSpPr txBox="1"/>
          <p:nvPr/>
        </p:nvSpPr>
        <p:spPr>
          <a:xfrm>
            <a:off x="4729019" y="5551055"/>
            <a:ext cx="675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FF00"/>
                </a:solidFill>
                <a:latin typeface="Outfit" pitchFamily="2" charset="0"/>
              </a:rPr>
              <a:t>    De Koperen Knop Alblasserwaard</a:t>
            </a:r>
          </a:p>
        </p:txBody>
      </p:sp>
    </p:spTree>
    <p:extLst>
      <p:ext uri="{BB962C8B-B14F-4D97-AF65-F5344CB8AC3E}">
        <p14:creationId xmlns:p14="http://schemas.microsoft.com/office/powerpoint/2010/main" val="19749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45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578" name="Picture 2" descr="Een mijlpaal! – De bouw van een stevig fundament">
            <a:extLst>
              <a:ext uri="{FF2B5EF4-FFF2-40B4-BE49-F238E27FC236}">
                <a16:creationId xmlns:a16="http://schemas.microsoft.com/office/drawing/2014/main" id="{E9812A5E-88EC-439A-2880-C6C90EB7B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3063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1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6.000 kunstwerken verhuizen: een mega-operatie met bijzondere vondsten -  NH Nieuws">
            <a:extLst>
              <a:ext uri="{FF2B5EF4-FFF2-40B4-BE49-F238E27FC236}">
                <a16:creationId xmlns:a16="http://schemas.microsoft.com/office/drawing/2014/main" id="{AC3011C4-8F8F-13E8-0F9C-DB709865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96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26" name="Picture 2" descr="Herwaardering en uithuizing collectie - Westfries Museum, Hoorn">
            <a:extLst>
              <a:ext uri="{FF2B5EF4-FFF2-40B4-BE49-F238E27FC236}">
                <a16:creationId xmlns:a16="http://schemas.microsoft.com/office/drawing/2014/main" id="{0F280A1F-A484-CB47-79E2-42DC17A12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2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7C8F887-03A1-B235-3B67-87D647578273}"/>
              </a:ext>
            </a:extLst>
          </p:cNvPr>
          <p:cNvSpPr txBox="1"/>
          <p:nvPr/>
        </p:nvSpPr>
        <p:spPr>
          <a:xfrm>
            <a:off x="803564" y="600075"/>
            <a:ext cx="92640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Herwaarderen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4400" dirty="0">
              <a:solidFill>
                <a:srgbClr val="FFFF00"/>
              </a:solidFill>
              <a:latin typeface="Outfit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Heldere  missie / visie / strategie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Collectie beleidsplan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Duidelijke selectiecriteria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Menskracht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Plan van aanpak</a:t>
            </a:r>
          </a:p>
        </p:txBody>
      </p:sp>
    </p:spTree>
    <p:extLst>
      <p:ext uri="{BB962C8B-B14F-4D97-AF65-F5344CB8AC3E}">
        <p14:creationId xmlns:p14="http://schemas.microsoft.com/office/powerpoint/2010/main" val="26674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DE2B58DD-2243-A3EF-EF88-050F7AF1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636" y="-2381250"/>
            <a:ext cx="16065511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76A28C5-F1D9-69D4-DB3D-B05C29F84273}"/>
              </a:ext>
            </a:extLst>
          </p:cNvPr>
          <p:cNvSpPr txBox="1"/>
          <p:nvPr/>
        </p:nvSpPr>
        <p:spPr>
          <a:xfrm>
            <a:off x="600363" y="738909"/>
            <a:ext cx="10030691" cy="4974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75"/>
              </a:lnSpc>
            </a:pPr>
            <a:endParaRPr lang="nl-NL" sz="1800" b="1" dirty="0"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5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Selectiecriteria</a:t>
            </a:r>
          </a:p>
          <a:p>
            <a:pPr>
              <a:lnSpc>
                <a:spcPts val="1275"/>
              </a:lnSpc>
            </a:pPr>
            <a:endParaRPr lang="nl-NL" sz="1800" b="1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1800" b="1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8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Categorieën</a:t>
            </a: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1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 objecten laten zich in drie categorieën indelen:</a:t>
            </a: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Ze behoren tot de kerncollectie van het Westfries Museum</a:t>
            </a:r>
          </a:p>
          <a:p>
            <a:pPr marL="342900" indent="-342900">
              <a:lnSpc>
                <a:spcPts val="1275"/>
              </a:lnSpc>
              <a:buAutoNum type="arabicPeriod"/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ts val="1275"/>
              </a:lnSpc>
              <a:buAutoNum type="arabicPeriod"/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Ze behoren niet tot de kerncollectie, maar tot een aan</a:t>
            </a:r>
            <a:endParaRPr lang="nl-NL" sz="11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8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Westfriesland</a:t>
            </a: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gerelateerde collectie waarvoor het</a:t>
            </a: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Westfries Museum een morele plicht tot behoud voelt.</a:t>
            </a: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De objecten behoren niet tot de eerste twee categorieën,</a:t>
            </a:r>
            <a:endParaRPr lang="nl-NL" sz="28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1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maar maken onderdeel uit van een referentiecollectie, die   </a:t>
            </a:r>
            <a:endParaRPr lang="nl-NL" sz="28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1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8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omwille van onderzoek bij elkaar dient te blijven.</a:t>
            </a:r>
            <a:endParaRPr lang="nl-NL" sz="28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30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DBF600-DE30-F134-6C77-39C83D287420}"/>
              </a:ext>
            </a:extLst>
          </p:cNvPr>
          <p:cNvSpPr txBox="1"/>
          <p:nvPr/>
        </p:nvSpPr>
        <p:spPr>
          <a:xfrm>
            <a:off x="831272" y="628074"/>
            <a:ext cx="10843491" cy="578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 Kerncollectie</a:t>
            </a: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kerncollectie :</a:t>
            </a:r>
          </a:p>
          <a:p>
            <a:pPr>
              <a:lnSpc>
                <a:spcPts val="1275"/>
              </a:lnSpc>
            </a:pPr>
            <a:endParaRPr lang="nl-NL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 –1800 en heeft  een directe link met de cultuurgeschiedenis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(Hoorn, Enkhuizen, Medemblik)  of het omliggende platteland.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1450-1800, heeft geen directe  link met de cultuurgeschiedenis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 (Hoorn, Enkhuizen, Medemblik) of het omliggende  platteland,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maar is wel representatief voor die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negentiende eeuw en is representatief voor de 19de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eeuwse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reflectie op de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Vroeg Moderne Tijd en het daaruit voorkomende geschiedbeeld. Het object heeft niet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voorwaardelijk, maar wel bij voorkeur een link met de regionale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21ste eeuw en is representatief voor de hedendaagse reflectie op de Vroeg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Moderne Tijd en het 19de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eeuwse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geschiedbeeld. Het object heeft niet voorwaardelijk, maar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wel bij voorkeur een link met de regionale cultuurgeschiedenis.</a:t>
            </a: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DBF600-DE30-F134-6C77-39C83D287420}"/>
              </a:ext>
            </a:extLst>
          </p:cNvPr>
          <p:cNvSpPr txBox="1"/>
          <p:nvPr/>
        </p:nvSpPr>
        <p:spPr>
          <a:xfrm>
            <a:off x="831272" y="628074"/>
            <a:ext cx="10843491" cy="2294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 Kerncollectie</a:t>
            </a: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kerncollectie :</a:t>
            </a: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 –1800 en heeft  een directe link met de cultuurgeschiedenis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(Hoorn, Enkhuizen, Medemblik)  of het omliggende platteland.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253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opstuk: portret van de bewindhebbers - Westfries Museum, Hoorn">
            <a:extLst>
              <a:ext uri="{FF2B5EF4-FFF2-40B4-BE49-F238E27FC236}">
                <a16:creationId xmlns:a16="http://schemas.microsoft.com/office/drawing/2014/main" id="{0852A216-F78E-B0E3-57E0-EA443139B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0"/>
            <a:ext cx="87566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448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DBF600-DE30-F134-6C77-39C83D287420}"/>
              </a:ext>
            </a:extLst>
          </p:cNvPr>
          <p:cNvSpPr txBox="1"/>
          <p:nvPr/>
        </p:nvSpPr>
        <p:spPr>
          <a:xfrm>
            <a:off x="831272" y="628074"/>
            <a:ext cx="10843491" cy="3448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 Kerncollectie</a:t>
            </a: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kerncollectie :</a:t>
            </a:r>
          </a:p>
          <a:p>
            <a:pPr>
              <a:lnSpc>
                <a:spcPts val="1275"/>
              </a:lnSpc>
            </a:pPr>
            <a:endParaRPr lang="nl-NL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 –1800 en heeft  een directe link met de cultuurgeschiedenis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(Hoorn, Enkhuizen, Medemblik)  of het omliggende platteland.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1450-1800, heeft geen directe  link met de cultuurgeschiedenis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 (Hoorn, Enkhuizen, Medemblik) of het omliggende  platteland,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maar is wel representatief voor die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16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97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 descr="Pronck &amp; Prael – Sits in Holland | Berthi's Weblog">
            <a:extLst>
              <a:ext uri="{FF2B5EF4-FFF2-40B4-BE49-F238E27FC236}">
                <a16:creationId xmlns:a16="http://schemas.microsoft.com/office/drawing/2014/main" id="{12B711A0-CC33-80D0-14FF-7CAE4AF9F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5" b="175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6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dachtzame Man Uitwerking Van Creatieve Ideeën (rechterkant Van Zijn  Hersenen) En Analytische Redeneringen (zijn Linkerkant) Royalty-Vrije Foto,  Plaatjes, Beelden En Stock Fotografie. Image 58373568.">
            <a:extLst>
              <a:ext uri="{FF2B5EF4-FFF2-40B4-BE49-F238E27FC236}">
                <a16:creationId xmlns:a16="http://schemas.microsoft.com/office/drawing/2014/main" id="{9FFC076A-3522-D126-633C-557084413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1334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80EE020-4299-8502-5A77-683FF6F5BD26}"/>
              </a:ext>
            </a:extLst>
          </p:cNvPr>
          <p:cNvSpPr txBox="1"/>
          <p:nvPr/>
        </p:nvSpPr>
        <p:spPr>
          <a:xfrm>
            <a:off x="849746" y="1117600"/>
            <a:ext cx="10875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na over nieuwe missie/visie voor het museum?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heeft onvoldoende geld voor behoud/beheer collectie?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heeft onvoldoende kwalitatief goede depotruimte 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wel eens ‘Moeten we dit wel allemaal bewaren ?</a:t>
            </a:r>
          </a:p>
          <a:p>
            <a:endParaRPr lang="nl-NL" sz="3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3200" dirty="0">
                <a:solidFill>
                  <a:srgbClr val="FFFF00"/>
                </a:solidFill>
                <a:latin typeface="Outfit" pitchFamily="2" charset="0"/>
              </a:rPr>
              <a:t>Wie denkt wel eens ‘Wat doet dit object in onze collectie ?</a:t>
            </a:r>
          </a:p>
        </p:txBody>
      </p:sp>
    </p:spTree>
    <p:extLst>
      <p:ext uri="{BB962C8B-B14F-4D97-AF65-F5344CB8AC3E}">
        <p14:creationId xmlns:p14="http://schemas.microsoft.com/office/powerpoint/2010/main" val="3620766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DBF600-DE30-F134-6C77-39C83D287420}"/>
              </a:ext>
            </a:extLst>
          </p:cNvPr>
          <p:cNvSpPr txBox="1"/>
          <p:nvPr/>
        </p:nvSpPr>
        <p:spPr>
          <a:xfrm>
            <a:off x="831272" y="628074"/>
            <a:ext cx="10843491" cy="4948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 Kerncollectie</a:t>
            </a: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kerncollectie :</a:t>
            </a:r>
          </a:p>
          <a:p>
            <a:pPr>
              <a:lnSpc>
                <a:spcPts val="1275"/>
              </a:lnSpc>
            </a:pPr>
            <a:endParaRPr lang="nl-NL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 –1800 en heeft  een directe link met de cultuurgeschiedenis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(Hoorn, Enkhuizen, Medemblik)  of het omliggende platteland.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1450-1800, heeft geen directe  link met de cultuurgeschiedenis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 (Hoorn, Enkhuizen, Medemblik) of het omliggende  platteland,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maar is wel representatief voor die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negentiende eeuw en is representatief voor de 19de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eeuwse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reflectie op de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Vroeg Moderne Tijd en het daaruit voorkomende geschiedbeeld. Het object heeft niet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voorwaardelijk, maar wel bij voorkeur een link met de regionale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49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DBF600-DE30-F134-6C77-39C83D287420}"/>
              </a:ext>
            </a:extLst>
          </p:cNvPr>
          <p:cNvSpPr txBox="1"/>
          <p:nvPr/>
        </p:nvSpPr>
        <p:spPr>
          <a:xfrm>
            <a:off x="831272" y="628074"/>
            <a:ext cx="10843491" cy="578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1275"/>
              </a:lnSpc>
              <a:buAutoNum type="arabicPeriod"/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 Kerncollectie</a:t>
            </a: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1275"/>
              </a:lnSpc>
              <a:buAutoNum type="arabicPeriod"/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kerncollectie :</a:t>
            </a:r>
          </a:p>
          <a:p>
            <a:pPr>
              <a:lnSpc>
                <a:spcPts val="1275"/>
              </a:lnSpc>
            </a:pPr>
            <a:endParaRPr lang="nl-NL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 –1800 en heeft  een directe link met de cultuurgeschiedenis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(Hoorn, Enkhuizen, Medemblik)  of het omliggende platteland.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tijdsperiode 1450-1800, heeft geen directe  link met de cultuurgeschiedenis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van 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steden  (Hoorn, Enkhuizen, Medemblik) of het omliggende  platteland,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maar is wel representatief voor die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negentiende eeuw en is representatief voor de 19de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eeuwse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reflectie op de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Vroeg Moderne Tijd en het daaruit voorkomende geschiedbeeld. Het object heeft niet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voorwaardelijk, maar wel bij voorkeur een link met de regionale cultuurgeschiedenis.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b="1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uit de 21ste eeuw en is representatief voor de hedendaagse reflectie op de Vroeg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Moderne Tijd en het 19de </a:t>
            </a:r>
            <a:r>
              <a:rPr lang="nl-NL" sz="20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eeuwse</a:t>
            </a: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geschiedbeeld. Het object heeft niet voorwaardelijk, maar</a:t>
            </a:r>
          </a:p>
          <a:p>
            <a:pPr>
              <a:lnSpc>
                <a:spcPts val="1275"/>
              </a:lnSpc>
            </a:pPr>
            <a:endParaRPr lang="nl-NL" sz="20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0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wel bij voorkeur een link met de regionale cultuurgeschiedenis.</a:t>
            </a:r>
            <a:endParaRPr lang="nl-NL" sz="20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9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F741091-B96F-D456-9E6B-4601970A43D6}"/>
              </a:ext>
            </a:extLst>
          </p:cNvPr>
          <p:cNvSpPr txBox="1"/>
          <p:nvPr/>
        </p:nvSpPr>
        <p:spPr>
          <a:xfrm>
            <a:off x="785090" y="803564"/>
            <a:ext cx="10861964" cy="4794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75"/>
              </a:lnSpc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2. ‘Morele collectie’</a:t>
            </a:r>
          </a:p>
          <a:p>
            <a:pPr>
              <a:lnSpc>
                <a:spcPts val="1275"/>
              </a:lnSpc>
            </a:pPr>
            <a:endParaRPr lang="nl-NL" sz="4400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32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de morele collectie :</a:t>
            </a: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32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SymbolMT"/>
              </a:rPr>
              <a:t>• 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niet uit de tijdsperiode 1450-1800, maar …Is uniek en van belang voor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de Collectie Nederland, maar kan niet in een andere museale collectie worden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ondergebracht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SymbolMT"/>
              </a:rPr>
              <a:t>• 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uniek en van belang is voor de Collectie </a:t>
            </a:r>
            <a:r>
              <a:rPr lang="nl-NL" sz="24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Westfriesland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maar kan niet in een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andere museale collectie worden ondergebracht 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SymbolMT"/>
              </a:rPr>
              <a:t>• 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uniek en van belang voor de Collectie Hoorn en kan niet in een andere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museale collectie worden ondergebracht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SymbolMT"/>
              </a:rPr>
              <a:t>• 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op zichzelf niet uniek, maar is onlosmakelijk onderdeel van een collectie die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van belang is voor de Collectie Nederland, </a:t>
            </a:r>
            <a:r>
              <a:rPr lang="nl-NL" sz="2400" dirty="0" err="1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Westfriesland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of Hoorn</a:t>
            </a: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07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FCA2CD4-88B3-BAC5-81BF-7AE0568821A7}"/>
              </a:ext>
            </a:extLst>
          </p:cNvPr>
          <p:cNvSpPr txBox="1"/>
          <p:nvPr/>
        </p:nvSpPr>
        <p:spPr>
          <a:xfrm>
            <a:off x="609600" y="905164"/>
            <a:ext cx="11203709" cy="362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75"/>
              </a:lnSpc>
            </a:pPr>
            <a:r>
              <a:rPr lang="nl-NL" sz="4400" b="1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-Bold"/>
              </a:rPr>
              <a:t>3. Referentiecollectie</a:t>
            </a:r>
          </a:p>
          <a:p>
            <a:pPr>
              <a:lnSpc>
                <a:spcPts val="1275"/>
              </a:lnSpc>
            </a:pPr>
            <a:endParaRPr lang="nl-NL" sz="4400" b="1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4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Een object in een referentiecollectie :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Dateert niet uit de tijdsperiode 1450-1800, maar…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A. Maakt onlosmakelijk onderdeel uit van een deelcollectie die door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samenstelling, omvang of compleetheid van belang is voor de Collectie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Nederland en voor (wetenschappelijk) onderzoek.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Afstoting van het object tast het belang en de waarde van de gehele</a:t>
            </a:r>
          </a:p>
          <a:p>
            <a:pPr>
              <a:lnSpc>
                <a:spcPts val="1275"/>
              </a:lnSpc>
            </a:pP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75"/>
              </a:lnSpc>
            </a:pPr>
            <a:r>
              <a:rPr lang="nl-NL" sz="2400" dirty="0">
                <a:solidFill>
                  <a:srgbClr val="FFFF00"/>
                </a:solidFill>
                <a:effectLst/>
                <a:latin typeface="Outfi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deelcollectie aan. </a:t>
            </a:r>
            <a:endParaRPr lang="nl-NL" sz="2400" dirty="0">
              <a:solidFill>
                <a:srgbClr val="FFFF00"/>
              </a:solidFill>
              <a:effectLst/>
              <a:latin typeface="Outfi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97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C1C3711E-CC0C-4DEE-B9DC-254E67974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7D843BF-B866-B539-5763-0BCF8421D80F}"/>
              </a:ext>
            </a:extLst>
          </p:cNvPr>
          <p:cNvSpPr txBox="1"/>
          <p:nvPr/>
        </p:nvSpPr>
        <p:spPr>
          <a:xfrm>
            <a:off x="415636" y="1634836"/>
            <a:ext cx="1187796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7200" dirty="0">
                <a:solidFill>
                  <a:srgbClr val="FFFF00"/>
                </a:solidFill>
                <a:latin typeface="Outfit" pitchFamily="2" charset="0"/>
              </a:rPr>
              <a:t>Menskracht</a:t>
            </a:r>
          </a:p>
          <a:p>
            <a:endParaRPr lang="nl-NL" sz="14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4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4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400" dirty="0">
              <a:solidFill>
                <a:srgbClr val="FFFF00"/>
              </a:solidFill>
              <a:latin typeface="Outfi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00"/>
                </a:solidFill>
                <a:latin typeface="Outfit" pitchFamily="2" charset="0"/>
              </a:rPr>
              <a:t>Ervaren projectleider  (Dieuwertje Wijsmuller CCC)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600" dirty="0">
              <a:solidFill>
                <a:srgbClr val="FFFF00"/>
              </a:solidFill>
              <a:latin typeface="Outfi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00"/>
                </a:solidFill>
                <a:latin typeface="Outfit" pitchFamily="2" charset="0"/>
              </a:rPr>
              <a:t>Arbeidsintensief</a:t>
            </a:r>
          </a:p>
        </p:txBody>
      </p:sp>
    </p:spTree>
    <p:extLst>
      <p:ext uri="{BB962C8B-B14F-4D97-AF65-F5344CB8AC3E}">
        <p14:creationId xmlns:p14="http://schemas.microsoft.com/office/powerpoint/2010/main" val="1460727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368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6866" name="Picture 2" descr="Collecties uitbreiden en afstoten | Rijksdienst voor het Cultureel Erfgoed">
            <a:extLst>
              <a:ext uri="{FF2B5EF4-FFF2-40B4-BE49-F238E27FC236}">
                <a16:creationId xmlns:a16="http://schemas.microsoft.com/office/drawing/2014/main" id="{DD461740-0B0F-D548-3AFE-28EA072C7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 b="90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eidraad Afstoten Museale Objecten | Museumcontact">
            <a:extLst>
              <a:ext uri="{FF2B5EF4-FFF2-40B4-BE49-F238E27FC236}">
                <a16:creationId xmlns:a16="http://schemas.microsoft.com/office/drawing/2014/main" id="{0DF90220-0F94-D693-7244-8CB0CD4D6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/>
          <a:stretch/>
        </p:blipFill>
        <p:spPr bwMode="auto">
          <a:xfrm>
            <a:off x="3000374" y="1512914"/>
            <a:ext cx="6456045" cy="4316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54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440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4034" name="Picture 2" descr="Afstotingsdatabase | Museumcontact">
            <a:extLst>
              <a:ext uri="{FF2B5EF4-FFF2-40B4-BE49-F238E27FC236}">
                <a16:creationId xmlns:a16="http://schemas.microsoft.com/office/drawing/2014/main" id="{D8A60A38-6688-4DCC-AA90-6BDE1339A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67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fstotingsdatabase | Museumcontact">
            <a:extLst>
              <a:ext uri="{FF2B5EF4-FFF2-40B4-BE49-F238E27FC236}">
                <a16:creationId xmlns:a16="http://schemas.microsoft.com/office/drawing/2014/main" id="{07D02E08-E34E-C530-F897-D8F02136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8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E903FE5F-E4CD-55D3-E93D-2C1A12B21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8F7B47C-555B-3C5A-E746-0BC54F281891}"/>
              </a:ext>
            </a:extLst>
          </p:cNvPr>
          <p:cNvSpPr txBox="1"/>
          <p:nvPr/>
        </p:nvSpPr>
        <p:spPr>
          <a:xfrm>
            <a:off x="886691" y="1653309"/>
            <a:ext cx="90516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2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2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12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7200" dirty="0">
                <a:solidFill>
                  <a:srgbClr val="FFFF00"/>
                </a:solidFill>
                <a:latin typeface="Outfit" pitchFamily="2" charset="0"/>
              </a:rPr>
              <a:t>Plan van aanpak</a:t>
            </a:r>
          </a:p>
          <a:p>
            <a:endParaRPr lang="nl-NL" sz="7200" dirty="0">
              <a:solidFill>
                <a:srgbClr val="FFFF00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83175583-6AA4-50CA-C141-634626965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9" y="-2600324"/>
            <a:ext cx="14110359" cy="94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07595340-D4DB-C510-EB59-7455410C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A494E3-92B0-2FF1-BD09-3D6A9663D3FB}"/>
              </a:ext>
            </a:extLst>
          </p:cNvPr>
          <p:cNvSpPr txBox="1"/>
          <p:nvPr/>
        </p:nvSpPr>
        <p:spPr>
          <a:xfrm>
            <a:off x="1695451" y="4048125"/>
            <a:ext cx="1140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  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689D2A-1056-CBDD-0AE2-79BE663A0AAB}"/>
              </a:ext>
            </a:extLst>
          </p:cNvPr>
          <p:cNvSpPr txBox="1"/>
          <p:nvPr/>
        </p:nvSpPr>
        <p:spPr>
          <a:xfrm>
            <a:off x="5440218" y="4048125"/>
            <a:ext cx="1376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16</a:t>
            </a:r>
            <a:endParaRPr lang="nl-NL" sz="6600" dirty="0"/>
          </a:p>
        </p:txBody>
      </p:sp>
    </p:spTree>
    <p:extLst>
      <p:ext uri="{BB962C8B-B14F-4D97-AF65-F5344CB8AC3E}">
        <p14:creationId xmlns:p14="http://schemas.microsoft.com/office/powerpoint/2010/main" val="20058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409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62" name="Picture 2" descr="Herwaardering en uithuizing collectie - Westfries Museum, Hoorn">
            <a:extLst>
              <a:ext uri="{FF2B5EF4-FFF2-40B4-BE49-F238E27FC236}">
                <a16:creationId xmlns:a16="http://schemas.microsoft.com/office/drawing/2014/main" id="{E238FAF7-DFEE-1163-8FEC-817C0B0E0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887CE16-03A6-44BB-E738-840616737CBA}"/>
              </a:ext>
            </a:extLst>
          </p:cNvPr>
          <p:cNvSpPr txBox="1"/>
          <p:nvPr/>
        </p:nvSpPr>
        <p:spPr>
          <a:xfrm>
            <a:off x="1681017" y="2346035"/>
            <a:ext cx="9434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rgbClr val="FFFF00"/>
                </a:solidFill>
                <a:latin typeface="Outfit" pitchFamily="2" charset="0"/>
              </a:rPr>
              <a:t>  Durf te kiezen</a:t>
            </a:r>
          </a:p>
        </p:txBody>
      </p:sp>
    </p:spTree>
    <p:extLst>
      <p:ext uri="{BB962C8B-B14F-4D97-AF65-F5344CB8AC3E}">
        <p14:creationId xmlns:p14="http://schemas.microsoft.com/office/powerpoint/2010/main" val="3407557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loer, binnen, kamer, venster&#10;&#10;Automatisch gegenereerde beschrijving">
            <a:extLst>
              <a:ext uri="{FF2B5EF4-FFF2-40B4-BE49-F238E27FC236}">
                <a16:creationId xmlns:a16="http://schemas.microsoft.com/office/drawing/2014/main" id="{D7BEBE12-2701-5D25-495F-AB27FFB7D9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80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CD509FB-E349-E7C5-3086-C6FDE1BFD69F}"/>
              </a:ext>
            </a:extLst>
          </p:cNvPr>
          <p:cNvSpPr txBox="1"/>
          <p:nvPr/>
        </p:nvSpPr>
        <p:spPr>
          <a:xfrm>
            <a:off x="314036" y="1754909"/>
            <a:ext cx="118779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rgbClr val="FFFF00"/>
                </a:solidFill>
                <a:latin typeface="Outfit" pitchFamily="2" charset="0"/>
              </a:rPr>
              <a:t>Efficiënt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rgbClr val="FFFF00"/>
                </a:solidFill>
                <a:latin typeface="Outfit" pitchFamily="2" charset="0"/>
              </a:rPr>
              <a:t>Focus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rgbClr val="FFFF00"/>
                </a:solidFill>
                <a:latin typeface="Outfit" pitchFamily="2" charset="0"/>
              </a:rPr>
              <a:t>Maakt andere musea blij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rgbClr val="FFFF00"/>
                </a:solidFill>
                <a:latin typeface="Outfit" pitchFamily="2" charset="0"/>
              </a:rPr>
              <a:t>Goed voor Collectie Nederland</a:t>
            </a:r>
          </a:p>
          <a:p>
            <a:endParaRPr lang="nl-NL" sz="7200" dirty="0">
              <a:solidFill>
                <a:srgbClr val="FFFF00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0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rwaardering en uithuizing collectie - Westfries Museum, Hoorn">
            <a:extLst>
              <a:ext uri="{FF2B5EF4-FFF2-40B4-BE49-F238E27FC236}">
                <a16:creationId xmlns:a16="http://schemas.microsoft.com/office/drawing/2014/main" id="{7DBD666D-77A5-F68E-CBA7-63BAE55A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2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2DA46F-8DC8-334A-D054-FCC4415A0065}"/>
              </a:ext>
            </a:extLst>
          </p:cNvPr>
          <p:cNvSpPr txBox="1"/>
          <p:nvPr/>
        </p:nvSpPr>
        <p:spPr>
          <a:xfrm>
            <a:off x="1339273" y="1438275"/>
            <a:ext cx="95192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FFFF00"/>
                </a:solidFill>
                <a:latin typeface="Outfit" pitchFamily="2" charset="0"/>
              </a:rPr>
              <a:t>De lange weg naar een nieuw collectiebeleid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602143-C71B-DF2A-8761-3CE2AB0BD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5915361"/>
            <a:ext cx="1905320" cy="6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6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luit over vernieuwing Westfries Museum uitgesteld - NH Nieuws">
            <a:extLst>
              <a:ext uri="{FF2B5EF4-FFF2-40B4-BE49-F238E27FC236}">
                <a16:creationId xmlns:a16="http://schemas.microsoft.com/office/drawing/2014/main" id="{7890F75C-333A-8B5D-2175-1C3A5A12B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7BD78B3-F781-B1B0-30AF-5A964FBB495E}"/>
              </a:ext>
            </a:extLst>
          </p:cNvPr>
          <p:cNvSpPr txBox="1"/>
          <p:nvPr/>
        </p:nvSpPr>
        <p:spPr>
          <a:xfrm>
            <a:off x="1948873" y="2604654"/>
            <a:ext cx="868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rgbClr val="FFFF00"/>
                </a:solidFill>
                <a:latin typeface="Outfit" pitchFamily="2" charset="0"/>
              </a:rPr>
              <a:t>Zijn er vragen ?</a:t>
            </a:r>
          </a:p>
        </p:txBody>
      </p:sp>
    </p:spTree>
    <p:extLst>
      <p:ext uri="{BB962C8B-B14F-4D97-AF65-F5344CB8AC3E}">
        <p14:creationId xmlns:p14="http://schemas.microsoft.com/office/powerpoint/2010/main" val="821462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813275A-9E02-D458-0E65-32C728EA3C69}"/>
              </a:ext>
            </a:extLst>
          </p:cNvPr>
          <p:cNvSpPr txBox="1"/>
          <p:nvPr/>
        </p:nvSpPr>
        <p:spPr>
          <a:xfrm>
            <a:off x="2733261" y="2723322"/>
            <a:ext cx="750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https://westfriesmuseum.nl/herwaardering-en-uithuizing-collectie/#group-whats-new</a:t>
            </a:r>
            <a:r>
              <a:rPr lang="nl-NL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nl-N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83ED876-9D6E-916E-9FF4-F614A1E8BB14}"/>
              </a:ext>
            </a:extLst>
          </p:cNvPr>
          <p:cNvSpPr txBox="1"/>
          <p:nvPr/>
        </p:nvSpPr>
        <p:spPr>
          <a:xfrm>
            <a:off x="2802835" y="2117035"/>
            <a:ext cx="814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Link naar film </a:t>
            </a:r>
            <a:r>
              <a:rPr lang="nl-NL" dirty="0" err="1"/>
              <a:t>Westfries</a:t>
            </a:r>
            <a:r>
              <a:rPr lang="nl-NL" dirty="0"/>
              <a:t> Museum uithuizing en herwaardering van de collectie:</a:t>
            </a:r>
          </a:p>
        </p:txBody>
      </p:sp>
    </p:spTree>
    <p:extLst>
      <p:ext uri="{BB962C8B-B14F-4D97-AF65-F5344CB8AC3E}">
        <p14:creationId xmlns:p14="http://schemas.microsoft.com/office/powerpoint/2010/main" val="1547443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hn Donne | Christian History | Christianity Today">
            <a:extLst>
              <a:ext uri="{FF2B5EF4-FFF2-40B4-BE49-F238E27FC236}">
                <a16:creationId xmlns:a16="http://schemas.microsoft.com/office/drawing/2014/main" id="{14E3AE44-1B9D-7049-0A10-B62035BD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56" y="2025000"/>
            <a:ext cx="7104308" cy="3990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BCDA738-55E2-FF7B-0616-82B73709E4C6}"/>
              </a:ext>
            </a:extLst>
          </p:cNvPr>
          <p:cNvSpPr txBox="1"/>
          <p:nvPr/>
        </p:nvSpPr>
        <p:spPr>
          <a:xfrm>
            <a:off x="212436" y="1745673"/>
            <a:ext cx="43965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No man is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an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island</a:t>
            </a:r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Entire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of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itself</a:t>
            </a:r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Every man is a piece of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the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continent</a:t>
            </a:r>
          </a:p>
          <a:p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A part of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the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main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…</a:t>
            </a:r>
          </a:p>
          <a:p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Any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man’s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death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diminishes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me</a:t>
            </a:r>
          </a:p>
          <a:p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Because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I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am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involved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in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mankind</a:t>
            </a:r>
            <a:endParaRPr lang="nl-NL" sz="20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And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therefore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never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send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to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know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</a:p>
          <a:p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For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whom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the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bell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tolls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;</a:t>
            </a:r>
          </a:p>
          <a:p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It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tolls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2000" dirty="0" err="1">
                <a:solidFill>
                  <a:srgbClr val="FFFF00"/>
                </a:solidFill>
                <a:latin typeface="Outfit" pitchFamily="2" charset="0"/>
              </a:rPr>
              <a:t>for</a:t>
            </a:r>
            <a:r>
              <a:rPr lang="nl-NL" sz="2000" dirty="0">
                <a:solidFill>
                  <a:srgbClr val="FFFF00"/>
                </a:solidFill>
                <a:latin typeface="Outfit" pitchFamily="2" charset="0"/>
              </a:rPr>
              <a:t> thee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2650F3E-4B2F-FE68-894C-B0FA6161BEBD}"/>
              </a:ext>
            </a:extLst>
          </p:cNvPr>
          <p:cNvSpPr txBox="1"/>
          <p:nvPr/>
        </p:nvSpPr>
        <p:spPr>
          <a:xfrm>
            <a:off x="3371273" y="286327"/>
            <a:ext cx="6114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No man is </a:t>
            </a:r>
            <a:r>
              <a:rPr lang="nl-NL" sz="4400" dirty="0" err="1">
                <a:solidFill>
                  <a:srgbClr val="FFFF00"/>
                </a:solidFill>
                <a:latin typeface="Outfit" pitchFamily="2" charset="0"/>
              </a:rPr>
              <a:t>an</a:t>
            </a:r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 </a:t>
            </a:r>
            <a:r>
              <a:rPr lang="nl-NL" sz="4400" dirty="0" err="1">
                <a:solidFill>
                  <a:srgbClr val="FFFF00"/>
                </a:solidFill>
                <a:latin typeface="Outfit" pitchFamily="2" charset="0"/>
              </a:rPr>
              <a:t>island</a:t>
            </a:r>
            <a:endParaRPr lang="nl-NL" sz="4400" dirty="0">
              <a:solidFill>
                <a:srgbClr val="FFFF00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huis, koffietafel, Keuken- en eettafel&#10;&#10;Automatisch gegenereerde beschrijving">
            <a:extLst>
              <a:ext uri="{FF2B5EF4-FFF2-40B4-BE49-F238E27FC236}">
                <a16:creationId xmlns:a16="http://schemas.microsoft.com/office/drawing/2014/main" id="{87CD40A8-7E25-65AD-557F-CFCDFF1EF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A46272F-2F96-F39B-5691-507C3300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7900"/>
            <a:ext cx="4932363" cy="6002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lland op zijn smalst., De Gids. Jaargang 37 - DBNL">
            <a:extLst>
              <a:ext uri="{FF2B5EF4-FFF2-40B4-BE49-F238E27FC236}">
                <a16:creationId xmlns:a16="http://schemas.microsoft.com/office/drawing/2014/main" id="{4B8205F3-4102-267B-5683-8BB47E2D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427900"/>
            <a:ext cx="3524249" cy="6182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A678A21-AE63-F385-72DF-B93938CB10F2}"/>
              </a:ext>
            </a:extLst>
          </p:cNvPr>
          <p:cNvSpPr txBox="1"/>
          <p:nvPr/>
        </p:nvSpPr>
        <p:spPr>
          <a:xfrm>
            <a:off x="508000" y="2503055"/>
            <a:ext cx="10969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4800" dirty="0">
              <a:solidFill>
                <a:srgbClr val="FFFF00"/>
              </a:solidFill>
              <a:latin typeface="Outfit" pitchFamily="2" charset="0"/>
            </a:endParaRPr>
          </a:p>
          <a:p>
            <a:endParaRPr lang="nl-NL" sz="4800" dirty="0">
              <a:solidFill>
                <a:srgbClr val="FFFF00"/>
              </a:solidFill>
              <a:latin typeface="Outfit" pitchFamily="2" charset="0"/>
            </a:endParaRPr>
          </a:p>
          <a:p>
            <a:r>
              <a:rPr lang="nl-NL" sz="4800" dirty="0">
                <a:solidFill>
                  <a:srgbClr val="FFFF00"/>
                </a:solidFill>
                <a:latin typeface="Outfit" pitchFamily="2" charset="0"/>
              </a:rPr>
              <a:t>Holland op z’n smalst</a:t>
            </a:r>
          </a:p>
        </p:txBody>
      </p:sp>
    </p:spTree>
    <p:extLst>
      <p:ext uri="{BB962C8B-B14F-4D97-AF65-F5344CB8AC3E}">
        <p14:creationId xmlns:p14="http://schemas.microsoft.com/office/powerpoint/2010/main" val="4022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049F19E-C37A-4EC4-AED1-3DFE609BBF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29FAEE-6B22-4DEC-A967-B22CB650A5D3}"/>
              </a:ext>
            </a:extLst>
          </p:cNvPr>
          <p:cNvSpPr txBox="1"/>
          <p:nvPr/>
        </p:nvSpPr>
        <p:spPr>
          <a:xfrm>
            <a:off x="951345" y="1122361"/>
            <a:ext cx="9716655" cy="3964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FFFF00"/>
                </a:solidFill>
                <a:latin typeface="Outfit" pitchFamily="2" charset="0"/>
                <a:ea typeface="+mj-ea"/>
                <a:cs typeface="+mj-cs"/>
              </a:rPr>
              <a:t>Hoorn, with its absurd museum,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rgbClr val="FFFF00"/>
                </a:solidFill>
                <a:latin typeface="Outfit" pitchFamily="2" charset="0"/>
                <a:ea typeface="+mj-ea"/>
                <a:cs typeface="+mj-cs"/>
              </a:rPr>
              <a:t>Filled with rich mixed rubbish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dirty="0">
              <a:solidFill>
                <a:srgbClr val="FFFF00"/>
              </a:solidFill>
              <a:latin typeface="Outfit" pitchFamily="2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00"/>
                </a:solidFill>
                <a:latin typeface="Outfit" pitchFamily="2" charset="0"/>
                <a:ea typeface="+mj-ea"/>
                <a:cs typeface="+mj-cs"/>
              </a:rPr>
              <a:t>                                                                                            Aldous Huxley</a:t>
            </a:r>
          </a:p>
        </p:txBody>
      </p:sp>
    </p:spTree>
    <p:extLst>
      <p:ext uri="{BB962C8B-B14F-4D97-AF65-F5344CB8AC3E}">
        <p14:creationId xmlns:p14="http://schemas.microsoft.com/office/powerpoint/2010/main" val="25050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2DE2A46-8121-5B47-9A08-CA901A44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5" b="93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7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useum van de 20e Eeuw (Hoorn) - Bezoekersinformatie &amp; Recensies">
            <a:extLst>
              <a:ext uri="{FF2B5EF4-FFF2-40B4-BE49-F238E27FC236}">
                <a16:creationId xmlns:a16="http://schemas.microsoft.com/office/drawing/2014/main" id="{4CC59C13-F4F0-7472-7FE0-FCFA8EEC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16" y="1642052"/>
            <a:ext cx="5676900" cy="425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337627E-1AB5-093C-72A5-536A7F527287}"/>
              </a:ext>
            </a:extLst>
          </p:cNvPr>
          <p:cNvSpPr txBox="1"/>
          <p:nvPr/>
        </p:nvSpPr>
        <p:spPr>
          <a:xfrm>
            <a:off x="1162050" y="495300"/>
            <a:ext cx="5000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      Prehistorie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C90B216-B4FC-DCDB-8F68-5A6B097D97C7}"/>
              </a:ext>
            </a:extLst>
          </p:cNvPr>
          <p:cNvSpPr txBox="1"/>
          <p:nvPr/>
        </p:nvSpPr>
        <p:spPr>
          <a:xfrm>
            <a:off x="6770256" y="495301"/>
            <a:ext cx="5338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FFFF00"/>
                </a:solidFill>
                <a:latin typeface="Outfit" pitchFamily="2" charset="0"/>
              </a:rPr>
              <a:t>  Twintigste Eeuw</a:t>
            </a:r>
          </a:p>
        </p:txBody>
      </p:sp>
      <p:pic>
        <p:nvPicPr>
          <p:cNvPr id="7" name="Afbeelding 6" descr="Afbeelding met museum, aquarium, Artefact, scherm&#10;&#10;Automatisch gegenereerde beschrijving">
            <a:extLst>
              <a:ext uri="{FF2B5EF4-FFF2-40B4-BE49-F238E27FC236}">
                <a16:creationId xmlns:a16="http://schemas.microsoft.com/office/drawing/2014/main" id="{57976A16-914B-0493-13E2-65F4E9618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3" y="1764705"/>
            <a:ext cx="5676901" cy="392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5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4777</TotalTime>
  <Words>1191</Words>
  <Application>Microsoft Macintosh PowerPoint</Application>
  <PresentationFormat>Breedbeeld</PresentationFormat>
  <Paragraphs>298</Paragraphs>
  <Slides>56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2" baseType="lpstr">
      <vt:lpstr>Aptos</vt:lpstr>
      <vt:lpstr>Arial</vt:lpstr>
      <vt:lpstr>Calibri</vt:lpstr>
      <vt:lpstr>Calibri Light</vt:lpstr>
      <vt:lpstr>Outfit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Geerdink, Ad</dc:creator>
  <cp:lastModifiedBy>Nina Schilling</cp:lastModifiedBy>
  <cp:revision>3</cp:revision>
  <dcterms:created xsi:type="dcterms:W3CDTF">2024-01-16T11:34:47Z</dcterms:created>
  <dcterms:modified xsi:type="dcterms:W3CDTF">2024-02-01T10:08:12Z</dcterms:modified>
</cp:coreProperties>
</file>